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7" r:id="rId1"/>
    <p:sldMasterId id="2147483696" r:id="rId2"/>
  </p:sldMasterIdLst>
  <p:notesMasterIdLst>
    <p:notesMasterId r:id="rId22"/>
  </p:notesMasterIdLst>
  <p:sldIdLst>
    <p:sldId id="265" r:id="rId3"/>
    <p:sldId id="257" r:id="rId4"/>
    <p:sldId id="267" r:id="rId5"/>
    <p:sldId id="268" r:id="rId6"/>
    <p:sldId id="276" r:id="rId7"/>
    <p:sldId id="259" r:id="rId8"/>
    <p:sldId id="277" r:id="rId9"/>
    <p:sldId id="269" r:id="rId10"/>
    <p:sldId id="283" r:id="rId11"/>
    <p:sldId id="279" r:id="rId12"/>
    <p:sldId id="280" r:id="rId13"/>
    <p:sldId id="282" r:id="rId14"/>
    <p:sldId id="284" r:id="rId15"/>
    <p:sldId id="281" r:id="rId16"/>
    <p:sldId id="275" r:id="rId17"/>
    <p:sldId id="260" r:id="rId18"/>
    <p:sldId id="262" r:id="rId19"/>
    <p:sldId id="278" r:id="rId20"/>
    <p:sldId id="263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82E5FB-2C39-4F47-8B28-B0E2966C99BC}" v="159" dt="2026-01-22T18:15:22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18"/>
  </p:normalViewPr>
  <p:slideViewPr>
    <p:cSldViewPr snapToGrid="0">
      <p:cViewPr varScale="1">
        <p:scale>
          <a:sx n="117" d="100"/>
          <a:sy n="117" d="100"/>
        </p:scale>
        <p:origin x="16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7T17:29:02.2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3541 720 24575,'-44'-8'0,"-2"-2"0,-34-13 0,19 4 0,9 10 0,-2 3 0,-33-2-492,8-1 0,-9 1 164,22 6 0,-3 1 0,-3 0 0,-14-5 0,-4-1 0,0 2 0,0 4 0,0 1 0,4 1 0,14 2 0,3 2 0,3 0-13,-15 2 0,11 2 341,6 13 0,22-2 0,35-3 983,2-3-41,21 22-942,11-9 0,26 12 0,20 2-328,13-17 0,14-7 0,-3 3 160,-18 6 0,-4 1 0,10-4-29,-1-11 0,9-3 1,6-3-1,-2-2 0,-7 1-49,-3 1 0,-4-1 0,-1-2 0,6-1 49,2-4 0,7-1 1,1-3-1,-2 1 0,-5 0-49,-3 1 0,-5 0 0,0-1 0,2-3 49,-4-2 0,2-2 1,0-1-1,1-2 0,-2-1-49,15-3 0,-2-2 0,1-3 0,2-3 49,-6-2 0,3-4 1,0-1-1,-1-1 0,-4 2-49,3 0 0,-1 1 0,-5 0 0,-4-1-82,10-8 0,-6-2 0,-18 3 1311,-1-15-381,-62 43-602,-12-4 491,-62 11 1,-24 10-1,28-5 1,-6 0-247,0-1 1,-11 0 0,-1 1 0,9 2 1,-10 3 0,-1 2-247,9-2 0,-10 0 0,-1 0 0,6 3 327,4 3 1,5 1 0,-2 1-318,-5 0 0,-2 0 0,-2-2-10,-9-3 0,-2-1 0,7-1 0,4 1 0,5-1 0,-2-3 0,5-1 0,-9 0 0,126 3 0,32-4 0,14-2-155,-7 0 1,3 2 154,-14 3 0,5 1 0,3-1 224,21-3 1,4-1-1,-8 2-224,-8 4 0,3 0-197,-18-4 0,10-2 1,5-1-1,0 1 0,-7-1 27,-1 1 1,-2 0 0,-3 0 0,-2 0 169,13 3 0,-4 0 0,3-1-328,21-1 0,4-2 0,-28 3 293,-25 6 35,6-7 0,-21-2 0,-49 1 0,-54 0 0,-43 0 0,0 0 0,20 0 0,1 0 0,-9 0-197,7 0 0,-8 0 1,-4 0-1,1 0 0,4 0-49,-6 0 0,4 0 0,0 0 0,0 0 85,0 0 1,0 0 0,0 0 0,-3 0-37,10 0 0,-4 0 1,1 0-1,1 0 0,7 0 159,-19 0 0,6 0 0,-2 0 137,7 0 1,-4 0-1,4 0 1,11 0-100,-2 0 0,8 0 228,-2 0 1,4 0-229,-18 0 983,69-11 0,27 9 0,25-9 0,62 11-656,-20 0 1,13 0 0,5 0-83,-12 0 1,2 0 0,5 0 0,3 0-237,4 0 1,5 0 0,4 0 0,-1 0-1,-1 0-206,-4-1 0,1 1 1,-2-1-1,0 1 0,-4 2-49,7 1 0,-6 1 0,3 1 0,9 0 105,-16-2 1,8 1-1,5 0 1,1-1-1,0 1 1,-5 0-1,-8 0-56,0 0 0,-8 1 1,-2 0-1,3-1 0,7 0 74,-6 0 0,8-1 0,4 0 0,3 0 0,-1 0 0,-2-1 0,-6 0 0,-9 0-123,22-2 0,-9 0 0,-5-1 0,-2 2-82,15 1 0,-3 1 0,-14 0 131,-11-6 0,-28 8 1180,-43 11 0,-4-14-781,-38 3 1,-24-3-203,-10-1 0,-9-2 327,6 1 1,-7 0 0,2 0-1,12 0 1,0-1 0,-6 2-83,-13 4 1,-10 1 0,-1 0 0,5-1-138,-5-3 1,5-2 0,-6 3-109,18 4 0,-4 2 0,-3 1 0,-2-1 0,-1-3 0,8-3 0,-4-2 0,-2-1 0,3-1 0,3 1 0,8 2 0,-23 4 0,10 2 0,-2-2 0,3-5 0,-9-1 0,16-1 0,42 1 364,37 0-364,33 0 0,26 0 0,20 0 0,2 0 0,0 0 0,1 0 0,8 0-197,-8 0 0,9 0 1,2 0-1,0 0 0,-6 0-49,-3 0 0,-5 0 0,0 0 0,6 0 49,5 0 0,7 0 1,2 0-1,-2 0 0,-7 0 134,-6 0 0,-4 0 0,-2 0 0,1 0 63,-1-1 0,0 1 0,0 0 0,2 1 0,11 2 0,3 2 0,-2 0 0,-9 1 302,20 5 1,-8 0-303,3 2 0,-4-2 0,-11-2 0,-33 0 983,-59-4 0,-47-4 0,-7 5-1082,3-5 0,-14-2 1,0 1 98,7 0 0,0 0 0,-6 0-124,0 0 1,-6 0-1,-3 0 1,-2 0 123,3-1 0,-5 1 0,-1-1 0,1 1 0,3 2 0,-4 1 0,4 3 0,0-1 0,-2-1 0,-8-2 0,-4-2 0,4 0 0,11 3 257,-11 7 1,10-1-258,11-7 0,15-4 0,34-4 0,27 5 0,72-3 0,46 2-198,-48 2 0,6 0 0,1 0 0,-1 0 198,17 0 0,0 0 0,7 0-48,-15 0 0,7 0 1,2 0-1,-1 0 1,-7 0 47,-8 0 0,-5 0 0,0 0 0,7 0-197,11 1 0,6-1 1,4 1-1,0-1 0,-2-2 0,-5-1 0,-1 0 1,-1-2-1,2 0 0,2 0 33,-3 1 0,4 0 0,1-1 0,-1 0 0,-3 1 0,-6-1-82,13-2 0,-6 1 0,-4-1 0,0 0 0,-2-1 0,1-1 0,-7 1 0,-13 3 43,-8 4 0,-13 0 1186,-5-7 0,-46 8-357,-95 0-626,4-1 0,-15 2 245,28 3 1,-8 2 0,-2 0 0,3-2-117,-8-2 1,3-1 0,-6 1 5,20 2 0,-4 0 0,-2 1 0,-4-1 0,-3 0-135,5-3 0,-6 0 0,-3-1 0,-2-1 0,2 0 0,3 1 0,6 0-197,-3 0 0,6 0 1,2 0-1,-1 0 0,-5 0 33,-11 0 0,-9 0 0,-3 0 0,5 0 0,13 0 0,22 0-494,-27 0 658,54-6 0,62 5 0,26-2 0,11 0 0,-1 3 0,8 0 199,26 0 0,13 0 0,-8 0-199,-10 1 0,1-2 0,-10-2 0,10-3 0,-1 1 0,-10 1 0,6 2 0,-4-1 0,-12-6 0,3-4 0,-4 4 491,9 7 1,-8 1 491,2-12 0,-27 13-786,-44 0 130,-43 4 1,-40 4 0,-1 0-53,2 1 0,-3 0 1,-7-1-473,14-2 0,-6-2 1,-4 0-1,-2 1 0,2 2 0,-1 3 0,-1 1 1,-1 2-1,2-2 0,0-3 0,7-4 0,2-4 1,0 0-1,-1 0 0,1 4 0,-5 5 0,0 2 1,0 2-1,1-2 0,1-2-49,-14-6 0,0-3 0,4 0 0,6 2-82,4 4 0,5 2 0,2-2 236,-8-5 1,1-1-1,19-1 1075,13 1-17,-37 0 17,88-5 0,19-5-698,38 5 0,30 4 0,5 0-285,-11-2 0,5 1 0,4 0 0,4 1 0,-12 0 0,4 1 0,3 0 0,2 0 0,1 1 0,-2-1-164,5 0 0,1 0 0,0 0 0,1 0 0,0 0 0,-1 0 0,0 0 0,0 1 0,1-1 0,-1 0 0,0 0 0,0-1 0,2-2 0,1-1 0,0 0 0,0 0 0,-3 0 0,-3 1-33,-2 1 0,-5 1 1,-1 1-1,4-1 0,7-1 74,-7 0 0,8-1 0,5 0 0,2 0 0,0 0 0,-2 0 0,-4 0 0,-8 1-74,12 1 0,-8 1 1,-3 1-1,0-1 0,5 0 221,-3 0 1,6 0 0,1 0 0,-3 0-1,-6 0 1,-10 0-25,22 0 0,-11 0 0,-50 0 0,-42 0 0,-62 1 0,-40-2 0,35-2 0,-7-3 0,-4 0 0,-1 1 0,5 3 0,-2 1 0,-3 1 0,-1-1 0,-2 0 0,2-2 0,-3-1 0,-2-1 0,-1 1 0,3 0 0,2 3 0,-4 3 0,3 3 0,1 0 0,2 0 0,2-1 118,-6-2 1,4-2-1,0 1 1,-1 1-119,-8 2 0,-1 3 0,1-2 0,5-1-328,1-3 0,6-1 0,-3-1 145,-17 2 0,-2-1 0,8-1 674,-3-2 1,12-2-1,20 5 1,18-7 52,33-13 439,21 11 0,81-17 0,-14 10-492,14-2 1,15 0-165,-19 5 1,5 0 0,-5 2-235,-19 3 0,-4 1 0,10-1-290,9 0 0,12-2 1,5 1-1,-2 1 0,-8 2-24,15 3 0,-8 3 1,6-2 220,-21-4 0,5-3 0,1 0 0,-3 0 0,-7 3-327,9 4 0,-8 2 1,-6-2 326,14-9 0,-37 5 0,-66 14 0,-20-6 0,-23 5 0,-19 4 0,3-2 32,-4-7 0,-4 1-32,6 5 0,-10 4 0,0-1 0,13-3 0,6-5 0,0-1 0,-11 6 0,-15 4 0,1 0 0,21-4 0,-20-3 327,26 1 1,-11 1 0,13 0 655,-15 6 0,40-10 0,5 4 0,45-14-728,47-4 1,11-2-256,-7-5 0,8 5 0,-2-1 0,-13-4 491,25 4 1,4 0 491,-2-7-803,0 10 0,0 1 803,-2-6-698,-37 14-285,2-6 0,-49 8 0,-32 0 0,-21 17 0,-4 1 0,-3-9 0,6 8 0,8 0 983,35-12-714,15-3-269,25-2 0,0-7 0,12 0 0,-17-4 0,-17 10 0,-53-5 0,-3 14 0,-13 2-328,-19-8 0,-13-3 0,-5 4 82,18 4 0,-2 4 0,-4 0 0,-4-2 82,16-4 0,-5-1 0,-2 0 0,-1-1 0,-1 1 0,1 2 0,-1 1 0,0 1 0,-1 1 0,0-1 0,2 1 0,2-2-33,-8-1 0,2-1 1,1 0-1,2 0 0,3-1-49,-6 3 0,2-1 0,5 0 0,10-3-246,-9-2 0,17-2-492,9 1 0,76-8 195,9-2 789,63-5 0,14 1-984,-17 1 738,-14 4 0,18-2 0,6 1 0,-7 0 63,-3 1 1,-4 1 0,3-1 182,-12 0 0,3-2 0,1 0 0,3 1 0,14 3 0,5 2 0,-1 0 0,-3-2-49,-17-1 0,-4-2 0,1 1 0,4 0 49,1 3 0,4 1 0,2 1 0,-2-1 0,-6 0 0,18-3 0,-7 0 0,6-2 0,-16 3 0,9-2 0,0 0 0,-7 2 0,-14 2 491,-2 2 1,-4 1-165,18-3 1,7-2 0,-27 2 402,-38 5-730,-68 11 0,-35 3 0,2-1 0,-10-1-43,15 0 1,-7 1 0,-4 1 0,1-3 42,4-4 0,0-1 0,-1-1 0,0 0-8,-5 0 0,-1 0 1,-1 0-1,0 0 8,-7 0 0,-2 1 0,2-1 0,7-1 0,3-2 0,6-1 0,-8 1 0,3 1 0,-12 1 0,-2 0 0,5 1 0,10-1 0,7 2 0,9 1 0,-7-2 0,-19-4 0,-12-1 0,3 0 0,16 3 72,12 6 0,11-1-72,0-7 0,19-2 0,38 1 0,88-12 0,-6 10 0,6 0 491,-13-7 1,6-2-180,17 4 1,12 0 0,-4-1-641,-25-2 0,-4-1 0,5 0 323,3 0 0,5 0 0,1 0 0,-2 1 5,19-4 0,-1 0 0,-8 0 259,3-2 1,-11 1-260,-13 3 0,-27 5 0,-42 7 0,-46 7 0,-40 5 0,0-1 0,-17 3 0,-6 0 0,3-1-246,6-1 0,2 0 0,-2-1 0,-6 2 82,12-3 0,-6 1 0,-3 1 0,1-1 0,6 0 0,9-1-164,-14 3 0,11 0 0,-5-1 573,1-1 1,-5-1 0,-1 1 0,6 1 81,-4 4 1,5 1 0,1-2-162,4-2 1,1-1 0,4 0-167,7-1 0,3 0 0,18 0 0,21 2 0,25-12 0,3-1 0,34-9 0,-1 1 0,45-5 0,12 0 491,-33 10 1,1 1-1,38-6 1,9-2-165,-18 2 1,4 1 0,-11 1 29,-17 4 1,2-1-358,16-2 0,17-1 0,-3 0 0,-22 3 0,1 3 0,8 2 0,-18 1 0,-56-2 0,-16 10 0,-58 2 0,-24-5-492,12-3 0,-11 0 328,23 1 0,-11 1 0,-7 1 0,-3-1 0,1 0 0,7-2-82,-17-3 0,5-1 0,0-1 0,-7 1 82,12 2 0,-5 1 0,-3 0 0,0-1 0,2 1 0,3-2-33,0-1 0,3-1 1,1 0-1,2-1 0,1 1-49,-15 0 0,3 0 0,1 0 0,0 0 283,0 0 0,-2 0 0,5 0 0,11 0-37,-8 0 0,8 0 0,-14 1 0,38-7 0,98-19 0,1 13 0,23-2 0,21-2 0,-6 3-2,-10 10 0,4 1 2,6-5 0,12-4 0,5 0 0,-5 0 245,-14 4 1,-2 0 0,1 1 0,6 0-71,11 1 0,8 0 0,4 1 0,-2-1 0,-4-1-372,-14-2 0,-3-1 1,0 0-1,-2 1 0,1 2-49,23 3 0,2 3 0,-4 1 0,-13-4 190,10-7 0,-16 2 56,16 13 0,-100 4 0,-46 5 0,-25-3 144,-14-5 1,-6 0-145,3 10 0,-6-2-320,0-11 0,-7-5 0,2 4 320,11 7 0,2 4 0,-7-2 28,13-4 1,-6-2 0,-3 0-1,0 0 1,4 0-29,-9 1 0,1 1 0,3-1 0,2 0 0,6 1 0,0-1 0,5-1 0,6-1 0,-22-2 0,18-4 0,25-4 0,35 5 0,76-14 0,44-2 16,-38 14 1,4 3 0,3-4-17,14-8 0,4-4 0,4 2-156,-6 7 1,7 1-1,-2 1 1,-10-1 155,-14 0 0,-7-1 0,7 0 0,17-3 0,10-2 0,-1 1 0,-13 4 491,4 4 1,-5 1-165,3-9 1,5-3 0,-16 4-247,2 6-81,-7-12 0,-143 32 0,-2-13 0,-19-3 0,3 1-328,23 3 0,3 2 0,-10-1 299,-5 0 1,-12-1 0,-6 1 0,2-1 0,7-1 28,5-1 0,6-1 0,-2 0 0,-10 0 0,15 1 0,-7 1 0,-5 0 0,-4 0 0,-1 0 0,0 0 0,3-1 0,4 0 0,-14-1 0,3-1 0,1 0 0,1 0 0,0-1 0,-1 1 0,-3 0 0,-4 0 0,0 0 0,4 0 0,5 0 0,9 0 0,-25 1 0,12 0 0,21-3 983,-1-9-688,85 3-295,48-24 0,25-4 0,-11 17 0,10 1-246,2-4 0,12-5 0,6-1 0,-2 3 0,0 5 0,1 2 0,1 2 0,4-1 82,-22 5 0,3-1 0,1 0 0,2 1 0,0 0 0,1 0 0,4 0 0,2-1 0,1 1 0,0 0 0,0 1 0,-1 1 132,-2 0 1,1 1 0,0 1-1,-2 0 1,-2 1 0,-2 0 31,-4 1 0,-3 1 0,-2 0 0,1 0 0,5-1 0,5-1 0,7 0 0,2-1 0,-1 0 0,-7 1 0,-9 0 0,11-1 0,-12 1 0,4-1 0,1 1 0,7 0 0,-7 0 0,-22 2 0,-7 0 0,-99 17 0,-53 9 0,-3-1 89,6-5 1,-4-1-1,-2 2-89,13 1 0,-1 1 0,-2 0 0,-2 0 0,11-4 0,-3-1 0,0 1 0,1-1 0,2-1 0,-5 0 0,4-2 0,-1 1 0,-5 3 0,-2 2 0,-4 2 0,-2 2 0,-1-1 0,1-3 0,2-4 0,-1-3 0,0 0 0,0 1 0,2 2 0,3 3 0,3 2 0,-1 1 0,-1 1 0,-3 0-27,-2-1 1,-5 1 0,-2 1-1,2-1 1,6-1 0,9-1 26,-13 4 0,10-2 0,-1 2 0,-4 1 0,-11 4 0,17-4 0,45-12 0,39-10 0,51-8 0,27-2 0,-10 6-13,16-7 0,23-4 1,-1 4 12,-13 8 0,-1 4 0,2-4 0,0-7 0,2-4 0,6 3 0,-17 8 0,6 2 0,3 2 0,-2-1 0,-5-1 0,-4-2 0,-6-2 0,1 1 0,5 1 182,3 2 0,6 0 0,1 2 1,-2 0-1,-7-1-182,17 0 0,-7 0 0,-4 0 327,-8-1 1,-4 1 0,-15 1 655,-5 4 0,-56-3-636,-39 7 0,-29 2-347,-2 1 0,-11 0 0,3-1-492,-21 1 0,1 0 363,22 1 1,-1 2 0,13-4 128,-3-9 983,35 5 0,20-23 0,12 1 0,1-9 0,4 6 0,1 1 0,-29 8 0,-28-1-547,-36 10-436,32 0 0,-3 0-202,3 0 0,-4 0 202,-11 0 0,-9 0 0,9 0 0,12 0 0,2 0-60,-44 0 0,13 0 60,52 0 0,-1 0 0,28-6 0,8-12 0,10-15 983,9-6 0,-21 17-15,-19 15-968,-73 30 0,24 7 0,-7 3-328,11-15 0,-5-2 0,4 2-164,-11 15 0,4-1 264,3-9 1,11-5 227,25 0 0,9 4 0,32-15 0,7-2 0,12-5 0,26 0 0,15 0 0,24 0 0,13 0-246,-28 4 0,6 2 0,4 0 0,0-1 0,9-3 0,2-1 0,1-1 0,2 2 49,-13 1 0,2 2 1,0 0-1,1-1 0,-1-1 0,2-1 0,2-2 1,-1-1-1,-2 1 0,-5-1 134,-3 1 1,-5 0 0,-1 0-1,6 0-134,5 0 0,9 0 1,0 0-1,-8 0 0,-18 0-295,-9 0 0,-6 0 306,24 2 1,6 1 0,-44 3 185,-109 12 0,8-10 0,-12-1-328,-14-1 0,-12-1 0,-1-1 82,24-3 0,-1-1 0,0-1 0,0 1-82,-22 0 0,1 0 0,-4 0 272,14 0 1,-4 0 0,1 0 0,2 0 55,12 0 0,3 0 0,-1 0 0,-5 0 0,-1 0 0,-3 0 0,-3 0 0,-4 0 0,-5 0 0,14 0 0,-5 1 0,-4-1 0,-3 1 0,1-1 0,1 0 0,4-1 0,6 0-4,-16-2 0,7-1 0,2 0 0,0 0 0,-3 0 4,2 2 0,-6 1 0,-1 0 0,3-1 0,11 0 0,14-2 0,-14-5 0,24-3 983,23-1-161,28-5-822,2 3 0,31-18 0,64-8 0,-22 10 0,13-2 0,0 2 983,-14 7-492,15-15 1,-2-1 491,-12 13-492,-20-1 1,-5 2 491,-12 11 0,-34 14 0,-23 5 0,-41 16 0,2-1-416,-1-5-567,-10 19 983,43-26-718,-36 23-265,61-39 0,-1 6 0,28-15 0,0 6 0,36-20 0,7-5 0,-1 0-492,4-4 0,2 0 362,14-4-362,-11 8 0,2 0 0,-20 9 0,-2 2 0,16-4 0,-9 4 330,-24 5 162,-31 25 0,-56 23 0,-28 8-492,35-13 0,-1 3 164,-20 12 0,-9 7 0,10-6 250,20-10 1,6-3 77,-6 5 0,5-2 0,2 1 813,3-8-813,14-2 983,16-7 0,4-7-86,45-12-897,24 5 0,6-6 0,-6 1 0,0 1 0,1 3 0,25-4 983,-59 13 0,-20 12-274,-12-5-709,-52 30 0,-16-5-211,12-13 0,-2 0 211,-28 19 0,31-23 0,3-1 0,-9 11 0,-6 1 0,17-15 0,38-9 0,67 0 0,-25-8 0,26 0 0,22 0 0,-4 0-492,11 0 0,-2 0 78,8 1 0,5-2 86,-9-10 0,5-4 0,-5 3-164,7 8 0,-1-1 164,-6-11 0,4-5 0,-6 5 321,1 14 0,-11 1 7,22-15 0,-99 22 0,-15-5 0,-40 5 0,-26 3 0,7-1-492,21-6 0,-3 0 246,-17 4 0,-17 4 0,-4 0 0,9 0-82,6-2 0,5 0 0,-7 0 131,8-3 0,-8-1 1,-2 0-1,1 1 0,5 0-103,-23 7 1,6 1 0,1-3 299,1-8 0,1-3 0,13 4 491,19 11 1,19-5 491,30-12-658,-5 4-325,74-8 0,-1-3 0,10-3-42,7 5 1,8 0-1,-2 1 42,16-4 0,3-1 245,-21 3 1,7-3 0,1 2 0,-5 2-195,3 5 0,-5 4 0,8-4-51,-10-3 0,7-2 0,3-2 0,-3 2 0,-8 2 0,7 4 0,-6 2 0,-2-3 0,7-6 0,0-2 0,-30 7 0,-38 8 0,-15-8 0,-9 10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7T17:28:48.0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 0 18623,'-7'12'0,"-4"11"2721,10-8-2721,-10 3 1016,10-8-1016,-5 3 0,12-5 0,-5 3 0,4-11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7T17:28:48.9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638 498 24575,'-18'5'0,"-46"9"0,15 2 0,-20 6 0,0 2-2738,15 2 2738,-19 20 0,4 3 0,32-12 434,-1 0 1,1 1-435,7-1 451,16-9-451,-2 4 0,26-31 0,4-4 1418,10-20-1418,1 4 0,32-22 0,11-6-972,-25 21 1,3-2 971,12-11 0,7-5 0,-3 0 0,9-11 0,0-3 0,0 6 0,5-4 0,-6 1 0,0-13 0,-3 1 0,16 5 0,-12 7 0,-36 7 0,-17 34 0,-11 9 0,-2 30 0,-11-3 0,-14 27 0,-7 5 0,-6 0 622,-11 7 1,0-1-623,13-16 0,-24 20 0,40-36 0,-8 9 0,17-13 0,0 1 0,6-6 698,0-2-698,6-5 0,0 0 0,12 0 0,1-5 0,5-1 0,66-6 0,-27 0 0,5 0-1251,20-7 0,3-2 1251,-3 2 0,-5-2 0,-24-4 0,-5-1 0,26-8 0,-45 6 0,-4 7 0,-24-2 0,-2 10 0,-5-5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7T17:28:51.78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2089 255 18157,'12'-7'0,"0"-4"2908,-5 4-2908,3 0 1098,19 2-1098,7 5 575,7 0-575,-5 0 1837,-14 0-1837,0 0 0,24 8 0,-4-6 0,7 11 0,-1-4 0,-9 7 0,12-6 0,-12 8 0,-4-15 0,-18 13 0,-1-14 0,-22 3 0,-5-10 0,-10 3 0,-4-3 0,-9-3 0,-62-10-970,1-6 970,23 14 0,0 1 0,-17-3 0,20 12 0,16 0 0,0 0 0,7 0 0,1 0 0,26 0 970,10 5-970,7-4 0,1 10 0,16-9 0,-9 3 0,28-5 0,-14 0 0,28-8 0,-22-5 0,9-8 0,-13 2 0,6-15 0,-10 17 0,3-11 0,-16 16 0,-13 10 0,-7 4 0,-25 20 0,-32 9 0,-7 3-5439,-3 12 5439,16-18 0,-18 4 0,0 0 0,17-5 0,-22 11-298,17-9 0,-11 4 0,19-9 298,20-10-81,-21 17 81,50-30 0,6 5 0,53-32 0,-6 4 0,20 0 0,20-2 0,-8 1-610,-16 3 0,-1 1 610,14 2 0,7-1 0,-1-1 0,-7-5 0,-2-2 0,-7 4 0,-6 6 0,1-3 0,24-15 0,10-9 0,-14 11 0,-1 11 2322,-11-8 1,-4 1-2323,-7 13 0,-34 11 0,-71 23 0,-15-6-38,2 3 0,-6-1 38,6-6 0,-7-3-1007,-13-4 0,-12-2 1,6 2 1006,24 3 0,5 1 0,-10-2-355,-4-2 0,-9-2 1,-5 0-1,-1-1 1,4 0 354,-11 1 0,1 0 0,2 0 0,3 0-819,11 0 0,3 0 0,0 0 1,-3 0 818,-15 0 0,-7 0 0,8 0 0,21 0 0,-11 0 317,16 0 0,11 0-317,38 0 2163,8-11-2163,61-4 3022,-13 1-3022,43-6 0,-16 17 0,-1 4 4629,13-9-4629,-5 3 0,-2 2 0,-13 1 0,-12-12 0,-9 13 0,-20-5 0,-7 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1-17T17:29:08.7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7596D4-CB16-4BAD-83F6-7E8077D61F81}" type="datetimeFigureOut">
              <a:rPr lang="hr-HR" smtClean="0"/>
              <a:t>23.01.2026.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5738E-9CB8-443D-AC33-32367D542132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40785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5738E-9CB8-443D-AC33-32367D542132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06897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Just list no need to elaborate in this stage!</a:t>
            </a:r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5738E-9CB8-443D-AC33-32367D542132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702015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Navedite samo svoju viziju projektne ideje...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5738E-9CB8-443D-AC33-32367D542132}" type="slidenum">
              <a:rPr lang="hr-HR" smtClean="0"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5108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12CE4-DADF-21A6-9AAA-06103A939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DC453-0ABA-37A5-900E-6FBFFBBA3E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3A7447-515E-358A-EED3-ECDC3B4186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/>
              <a:t>Navedite samo svoju viziju projektne ideje...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3C386-DCFB-3DC5-97CA-0F11DF4086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5738E-9CB8-443D-AC33-32367D542132}" type="slidenum">
              <a:rPr lang="hr-HR" smtClean="0"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64914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5738E-9CB8-443D-AC33-32367D542132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77145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2A737799-F072-47E1-A678-5CE12F097D06}"/>
              </a:ext>
            </a:extLst>
          </p:cNvPr>
          <p:cNvSpPr/>
          <p:nvPr/>
        </p:nvSpPr>
        <p:spPr>
          <a:xfrm flipH="1">
            <a:off x="4496837" y="4722829"/>
            <a:ext cx="4644854" cy="2135171"/>
          </a:xfrm>
          <a:prstGeom prst="rtTriangle">
            <a:avLst/>
          </a:prstGeom>
          <a:blipFill dpi="0" rotWithShape="0">
            <a:blip r:embed="rId2"/>
            <a:srcRect/>
            <a:tile tx="0" ty="-393700" sx="100000" sy="100000" flip="none" algn="tl"/>
          </a:blip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308" y="3685740"/>
            <a:ext cx="7772400" cy="1541283"/>
          </a:xfrm>
        </p:spPr>
        <p:txBody>
          <a:bodyPr lIns="252000" tIns="46800" rIns="252000" anchor="ctr">
            <a:normAutofit/>
          </a:bodyPr>
          <a:lstStyle>
            <a:lvl1pPr algn="ctr">
              <a:defRPr lang="en-US" sz="2800" b="0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A13A86-3F68-4CBB-B661-B96A001B15BE}"/>
              </a:ext>
            </a:extLst>
          </p:cNvPr>
          <p:cNvGrpSpPr/>
          <p:nvPr/>
        </p:nvGrpSpPr>
        <p:grpSpPr>
          <a:xfrm>
            <a:off x="0" y="0"/>
            <a:ext cx="1370309" cy="6858000"/>
            <a:chOff x="0" y="0"/>
            <a:chExt cx="1370309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22AA1C2-ED49-4B0D-9C5A-6D47DFC70771}"/>
                </a:ext>
              </a:extLst>
            </p:cNvPr>
            <p:cNvSpPr/>
            <p:nvPr userDrawn="1"/>
          </p:nvSpPr>
          <p:spPr>
            <a:xfrm>
              <a:off x="0" y="0"/>
              <a:ext cx="342900" cy="6858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FC8746-DFC2-4DDF-B034-CED2ACE15704}"/>
                </a:ext>
              </a:extLst>
            </p:cNvPr>
            <p:cNvSpPr/>
            <p:nvPr userDrawn="1"/>
          </p:nvSpPr>
          <p:spPr>
            <a:xfrm rot="16200000">
              <a:off x="514859" y="-512550"/>
              <a:ext cx="342900" cy="1368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94884E1-E6D8-48CB-B7A9-438FB51C78F5}"/>
                </a:ext>
              </a:extLst>
            </p:cNvPr>
            <p:cNvSpPr/>
            <p:nvPr userDrawn="1"/>
          </p:nvSpPr>
          <p:spPr>
            <a:xfrm rot="16200000">
              <a:off x="514859" y="6002550"/>
              <a:ext cx="342900" cy="1368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2F5CBCA-0AB8-4B6A-8A03-C549C7F3AE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9000"/>
          </a:blip>
          <a:srcRect l="13474" t="23715" r="15700" b="21450"/>
          <a:stretch/>
        </p:blipFill>
        <p:spPr>
          <a:xfrm>
            <a:off x="7499927" y="308066"/>
            <a:ext cx="1416947" cy="684000"/>
          </a:xfrm>
          <a:prstGeom prst="rect">
            <a:avLst/>
          </a:prstGeom>
        </p:spPr>
      </p:pic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304A50E9-593B-484E-BBFD-7D99ADECD2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2"/>
          <a:stretch/>
        </p:blipFill>
        <p:spPr>
          <a:xfrm>
            <a:off x="629310" y="543433"/>
            <a:ext cx="2495116" cy="24634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779F65-BFE6-4D96-B824-8575890A4185}"/>
              </a:ext>
            </a:extLst>
          </p:cNvPr>
          <p:cNvSpPr txBox="1"/>
          <p:nvPr/>
        </p:nvSpPr>
        <p:spPr>
          <a:xfrm>
            <a:off x="6299200" y="1668720"/>
            <a:ext cx="3155393" cy="64344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algn="l" defTabSz="457200" rtl="0" eaLnBrk="1" latinLnBrk="0" hangingPunct="1">
              <a:lnSpc>
                <a:spcPct val="110000"/>
              </a:lnSpc>
            </a:pPr>
            <a:r>
              <a:rPr lang="hr-HR" sz="1700" b="1" kern="1200" cap="small" noProof="0">
                <a:solidFill>
                  <a:srgbClr val="363636"/>
                </a:solidFill>
                <a:latin typeface="Century Gothic" panose="020B0502020202020204" pitchFamily="34" charset="0"/>
                <a:ea typeface="+mn-ea"/>
                <a:cs typeface="+mn-cs"/>
              </a:rPr>
              <a:t>Programsko inženjerstvo</a:t>
            </a:r>
          </a:p>
          <a:p>
            <a:pPr marL="0" algn="l" defTabSz="457200" rtl="0" eaLnBrk="1" latinLnBrk="0" hangingPunct="1">
              <a:lnSpc>
                <a:spcPct val="110000"/>
              </a:lnSpc>
            </a:pPr>
            <a:r>
              <a:rPr lang="hr-HR" sz="1700" b="1" kern="1200" cap="small">
                <a:solidFill>
                  <a:srgbClr val="363636"/>
                </a:solidFill>
                <a:latin typeface="Century Gothic" panose="020B0502020202020204" pitchFamily="34" charset="0"/>
                <a:ea typeface="+mn-ea"/>
                <a:cs typeface="+mn-cs"/>
              </a:rPr>
              <a:t>ID 183400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4D68C4-3DFA-4D90-89DF-550D8FB0DB2C}"/>
              </a:ext>
            </a:extLst>
          </p:cNvPr>
          <p:cNvGrpSpPr/>
          <p:nvPr/>
        </p:nvGrpSpPr>
        <p:grpSpPr>
          <a:xfrm>
            <a:off x="8541834" y="2712985"/>
            <a:ext cx="602166" cy="689744"/>
            <a:chOff x="8541834" y="2712985"/>
            <a:chExt cx="602166" cy="68974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891C753-BAAB-4424-9E32-3F1432529749}"/>
                </a:ext>
              </a:extLst>
            </p:cNvPr>
            <p:cNvSpPr/>
            <p:nvPr userDrawn="1"/>
          </p:nvSpPr>
          <p:spPr>
            <a:xfrm>
              <a:off x="9000000" y="2718729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86BC744-DC4B-4A55-B6FA-A711EC8ACF52}"/>
                </a:ext>
              </a:extLst>
            </p:cNvPr>
            <p:cNvSpPr/>
            <p:nvPr userDrawn="1"/>
          </p:nvSpPr>
          <p:spPr>
            <a:xfrm>
              <a:off x="8772874" y="2718729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AA3319-80CC-4953-81CC-A4C7D5063739}"/>
                </a:ext>
              </a:extLst>
            </p:cNvPr>
            <p:cNvSpPr/>
            <p:nvPr userDrawn="1"/>
          </p:nvSpPr>
          <p:spPr>
            <a:xfrm>
              <a:off x="8541834" y="2712985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9B169C9B-ABD9-49DB-8ECD-EBB51008CF4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40606" t="17629" r="15252" b="19248"/>
          <a:stretch/>
        </p:blipFill>
        <p:spPr>
          <a:xfrm>
            <a:off x="6472518" y="270901"/>
            <a:ext cx="836453" cy="82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217BDC-58CC-FADA-1B39-623F12755E0B}"/>
              </a:ext>
            </a:extLst>
          </p:cNvPr>
          <p:cNvSpPr txBox="1"/>
          <p:nvPr userDrawn="1"/>
        </p:nvSpPr>
        <p:spPr>
          <a:xfrm>
            <a:off x="2757249" y="3212658"/>
            <a:ext cx="337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r-HR" sz="2000" b="0" kern="1200" cap="all" noProof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j-ea"/>
                <a:cs typeface="+mj-cs"/>
              </a:rPr>
              <a:t>Prezentacija</a:t>
            </a:r>
            <a:r>
              <a:rPr lang="hr-HR" sz="2000" noProof="0">
                <a:latin typeface="Franklin Gothic Demi" panose="020B0703020102020204" pitchFamily="34" charset="0"/>
              </a:rPr>
              <a:t> </a:t>
            </a:r>
            <a:r>
              <a:rPr lang="hr-HR" sz="2000" b="0" kern="1200" cap="all" noProof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j-ea"/>
                <a:cs typeface="+mj-cs"/>
              </a:rPr>
              <a:t>projekta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7A7A9A7D-F6F6-0F08-90E6-4F20750E9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292" y="5227023"/>
            <a:ext cx="7772400" cy="59032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 cap="none">
                <a:solidFill>
                  <a:schemeClr val="tx1"/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721124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999" y="36000"/>
            <a:ext cx="7920000" cy="828262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" y="972000"/>
            <a:ext cx="9000000" cy="5400000"/>
          </a:xfrm>
        </p:spPr>
        <p:txBody>
          <a:bodyPr/>
          <a:lstStyle>
            <a:lvl1pPr marL="266700" indent="-266700">
              <a:defRPr>
                <a:solidFill>
                  <a:schemeClr val="tx1"/>
                </a:solidFill>
              </a:defRPr>
            </a:lvl1pPr>
            <a:lvl2pPr marL="486900" indent="-342900"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45975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6" y="2393953"/>
            <a:ext cx="8272211" cy="2147467"/>
          </a:xfrm>
        </p:spPr>
        <p:txBody>
          <a:bodyPr anchor="ctr">
            <a:normAutofit/>
          </a:bodyPr>
          <a:lstStyle>
            <a:lvl1pPr algn="l">
              <a:defRPr sz="28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6" y="4541417"/>
            <a:ext cx="8272211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400" cap="all">
                <a:solidFill>
                  <a:schemeClr val="accent1"/>
                </a:solidFill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A2C86E-F1C7-46E0-95C6-696D16C6C694}" type="slidenum">
              <a:rPr lang="hr-HR" noProof="0" smtClean="0"/>
              <a:pPr>
                <a:defRPr/>
              </a:pPr>
              <a:t>‹#›</a:t>
            </a:fld>
            <a:endParaRPr lang="hr-HR" noProof="0"/>
          </a:p>
        </p:txBody>
      </p:sp>
    </p:spTree>
    <p:extLst>
      <p:ext uri="{BB962C8B-B14F-4D97-AF65-F5344CB8AC3E}">
        <p14:creationId xmlns:p14="http://schemas.microsoft.com/office/powerpoint/2010/main" val="343036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000" y="36000"/>
            <a:ext cx="7920000" cy="828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999" y="972000"/>
            <a:ext cx="4680000" cy="5400000"/>
          </a:xfrm>
        </p:spPr>
        <p:txBody>
          <a:bodyPr>
            <a:normAutofit/>
          </a:bodyPr>
          <a:lstStyle>
            <a:lvl2pPr>
              <a:lnSpc>
                <a:spcPct val="100000"/>
              </a:lnSpc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2030" y="972000"/>
            <a:ext cx="4259971" cy="5400000"/>
          </a:xfrm>
        </p:spPr>
        <p:txBody>
          <a:bodyPr>
            <a:normAutofit/>
          </a:bodyPr>
          <a:lstStyle>
            <a:lvl2pPr marL="396000" indent="-252000">
              <a:lnSpc>
                <a:spcPct val="100000"/>
              </a:lnSpc>
              <a:defRPr lang="en-US" sz="2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13632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92000" y="-8857"/>
            <a:ext cx="7920000" cy="86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8" y="991413"/>
            <a:ext cx="4680000" cy="557784"/>
          </a:xfrm>
        </p:spPr>
        <p:txBody>
          <a:bodyPr anchor="ctr">
            <a:noAutofit/>
          </a:bodyPr>
          <a:lstStyle>
            <a:lvl1pPr marL="0" indent="0">
              <a:buNone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98" y="1668252"/>
            <a:ext cx="4680000" cy="466948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12031" y="991417"/>
            <a:ext cx="4212288" cy="553373"/>
          </a:xfrm>
        </p:spPr>
        <p:txBody>
          <a:bodyPr anchor="ctr">
            <a:noAutofit/>
          </a:bodyPr>
          <a:lstStyle>
            <a:lvl1pPr marL="0" marR="0" indent="0" algn="l" defTabSz="2571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38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marL="0" marR="0" lvl="0" indent="0" algn="l" defTabSz="25717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338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12028" y="1663842"/>
            <a:ext cx="4212288" cy="466948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8F5E-7C26-4DBA-9CDF-6E3092DFB447}" type="datetime1">
              <a:rPr lang="hr-HR" smtClean="0"/>
              <a:t>23.01.2026.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6532834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92000" y="36000"/>
            <a:ext cx="7920000" cy="828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96148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  <p:sp>
        <p:nvSpPr>
          <p:cNvPr id="5" name="Blank">
            <a:extLst>
              <a:ext uri="{FF2B5EF4-FFF2-40B4-BE49-F238E27FC236}">
                <a16:creationId xmlns:a16="http://schemas.microsoft.com/office/drawing/2014/main" id="{B6B16F86-9808-4367-B20B-899AF3F2BA32}"/>
              </a:ext>
            </a:extLst>
          </p:cNvPr>
          <p:cNvSpPr/>
          <p:nvPr/>
        </p:nvSpPr>
        <p:spPr bwMode="auto">
          <a:xfrm>
            <a:off x="0" y="0"/>
            <a:ext cx="9144000" cy="9906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50899" tIns="25004" rIns="50899" bIns="25004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5143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r-HR" sz="1125" b="1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Franklin Gothic Medium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365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894" y="1008824"/>
            <a:ext cx="2273889" cy="1722419"/>
          </a:xfrm>
        </p:spPr>
        <p:txBody>
          <a:bodyPr anchor="b">
            <a:normAutofit/>
          </a:bodyPr>
          <a:lstStyle>
            <a:lvl1pPr algn="l">
              <a:defRPr sz="135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75698" y="1008824"/>
            <a:ext cx="4988243" cy="5294004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400">
                <a:solidFill>
                  <a:schemeClr val="tx2"/>
                </a:solidFill>
              </a:defRPr>
            </a:lvl3pPr>
            <a:lvl4pPr>
              <a:defRPr sz="1100">
                <a:solidFill>
                  <a:schemeClr val="tx2"/>
                </a:solidFill>
              </a:defRPr>
            </a:lvl4pPr>
            <a:lvl5pPr>
              <a:defRPr sz="1100">
                <a:solidFill>
                  <a:schemeClr val="tx2"/>
                </a:solidFill>
              </a:defRPr>
            </a:lvl5pPr>
            <a:lvl6pPr>
              <a:defRPr sz="788">
                <a:solidFill>
                  <a:schemeClr val="tx2"/>
                </a:solidFill>
              </a:defRPr>
            </a:lvl6pPr>
            <a:lvl7pPr>
              <a:defRPr sz="788">
                <a:solidFill>
                  <a:schemeClr val="tx2"/>
                </a:solidFill>
              </a:defRPr>
            </a:lvl7pPr>
            <a:lvl8pPr>
              <a:defRPr sz="788">
                <a:solidFill>
                  <a:schemeClr val="tx2"/>
                </a:solidFill>
              </a:defRPr>
            </a:lvl8pPr>
            <a:lvl9pPr>
              <a:defRPr sz="788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5894" y="2836656"/>
            <a:ext cx="2273889" cy="3466175"/>
          </a:xfrm>
        </p:spPr>
        <p:txBody>
          <a:bodyPr anchor="t">
            <a:normAutofit/>
          </a:bodyPr>
          <a:lstStyle>
            <a:lvl1pPr marL="0" indent="0" algn="l">
              <a:buNone/>
              <a:defRPr sz="900">
                <a:solidFill>
                  <a:srgbClr val="FFFFFF"/>
                </a:solidFill>
              </a:defRPr>
            </a:lvl1pPr>
            <a:lvl2pPr marL="257175" indent="0">
              <a:buNone/>
              <a:defRPr sz="619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04465" y="6456919"/>
            <a:ext cx="2133599" cy="365125"/>
          </a:xfrm>
        </p:spPr>
        <p:txBody>
          <a:bodyPr/>
          <a:lstStyle/>
          <a:p>
            <a:fld id="{E46E8F5E-7C26-4DBA-9CDF-6E3092DFB447}" type="datetime1">
              <a:rPr lang="hr-HR" smtClean="0"/>
              <a:t>23.01.2026.</a:t>
            </a:fld>
            <a:endParaRPr lang="hr-HR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7231" y="6452593"/>
            <a:ext cx="4836571" cy="365125"/>
          </a:xfrm>
        </p:spPr>
        <p:txBody>
          <a:bodyPr/>
          <a:lstStyle/>
          <a:p>
            <a:endParaRPr lang="hr-HR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6" y="6456919"/>
            <a:ext cx="789383" cy="365125"/>
          </a:xfrm>
        </p:spPr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6468548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4693389"/>
            <a:ext cx="8272212" cy="566738"/>
          </a:xfrm>
        </p:spPr>
        <p:txBody>
          <a:bodyPr anchor="b">
            <a:normAutofit/>
          </a:bodyPr>
          <a:lstStyle>
            <a:lvl1pPr algn="l">
              <a:defRPr sz="135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7929" y="1042141"/>
            <a:ext cx="8468144" cy="3485610"/>
          </a:xfrm>
        </p:spPr>
        <p:txBody>
          <a:bodyPr anchor="t">
            <a:normAutofit/>
          </a:bodyPr>
          <a:lstStyle>
            <a:lvl1pPr marL="0" indent="0" algn="ctr">
              <a:buNone/>
              <a:defRPr sz="900"/>
            </a:lvl1pPr>
            <a:lvl2pPr marL="257175" indent="0">
              <a:buNone/>
              <a:defRPr sz="900"/>
            </a:lvl2pPr>
            <a:lvl3pPr marL="514350" indent="0">
              <a:buNone/>
              <a:defRPr sz="900"/>
            </a:lvl3pPr>
            <a:lvl4pPr marL="771525" indent="0">
              <a:buNone/>
              <a:defRPr sz="900"/>
            </a:lvl4pPr>
            <a:lvl5pPr marL="1028700" indent="0">
              <a:buNone/>
              <a:defRPr sz="900"/>
            </a:lvl5pPr>
            <a:lvl6pPr marL="1285875" indent="0">
              <a:buNone/>
              <a:defRPr sz="900"/>
            </a:lvl6pPr>
            <a:lvl7pPr marL="1543050" indent="0">
              <a:buNone/>
              <a:defRPr sz="900"/>
            </a:lvl7pPr>
            <a:lvl8pPr marL="1800225" indent="0">
              <a:buNone/>
              <a:defRPr sz="900"/>
            </a:lvl8pPr>
            <a:lvl9pPr marL="2057400" indent="0">
              <a:buNone/>
              <a:defRPr sz="9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5" y="5260127"/>
            <a:ext cx="8272213" cy="998148"/>
          </a:xfrm>
        </p:spPr>
        <p:txBody>
          <a:bodyPr anchor="t">
            <a:normAutofit/>
          </a:bodyPr>
          <a:lstStyle>
            <a:lvl1pPr marL="0" indent="0">
              <a:buNone/>
              <a:defRPr sz="900"/>
            </a:lvl1pPr>
            <a:lvl2pPr marL="257175" indent="0">
              <a:buNone/>
              <a:defRPr sz="675"/>
            </a:lvl2pPr>
            <a:lvl3pPr marL="514350" indent="0">
              <a:buNone/>
              <a:defRPr sz="563"/>
            </a:lvl3pPr>
            <a:lvl4pPr marL="771525" indent="0">
              <a:buNone/>
              <a:defRPr sz="506"/>
            </a:lvl4pPr>
            <a:lvl5pPr marL="1028700" indent="0">
              <a:buNone/>
              <a:defRPr sz="506"/>
            </a:lvl5pPr>
            <a:lvl6pPr marL="1285875" indent="0">
              <a:buNone/>
              <a:defRPr sz="506"/>
            </a:lvl6pPr>
            <a:lvl7pPr marL="1543050" indent="0">
              <a:buNone/>
              <a:defRPr sz="506"/>
            </a:lvl7pPr>
            <a:lvl8pPr marL="1800225" indent="0">
              <a:buNone/>
              <a:defRPr sz="506"/>
            </a:lvl8pPr>
            <a:lvl9pPr marL="2057400" indent="0">
              <a:buNone/>
              <a:defRPr sz="50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8F5E-7C26-4DBA-9CDF-6E3092DFB447}" type="datetime1">
              <a:rPr lang="hr-HR" smtClean="0"/>
              <a:t>23.01.2026.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99510302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792000" y="36000"/>
            <a:ext cx="7920000" cy="828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8F5E-7C26-4DBA-9CDF-6E3092DFB447}" type="datetime1">
              <a:rPr lang="hr-HR" smtClean="0"/>
              <a:t>23.01.2026.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51248466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043613" y="599725"/>
            <a:ext cx="2765487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53150" y="863600"/>
            <a:ext cx="234315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4" y="863600"/>
            <a:ext cx="5371219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334901" y="457200"/>
            <a:ext cx="277749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3181373" y="457200"/>
            <a:ext cx="277749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8F5E-7C26-4DBA-9CDF-6E3092DFB447}" type="datetime1">
              <a:rPr lang="hr-HR" smtClean="0"/>
              <a:t>23.01.2026.</a:t>
            </a:fld>
            <a:endParaRPr lang="hr-HR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779890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alphaModFix amt="10000"/>
            <a:lum/>
          </a:blip>
          <a:srcRect/>
          <a:stretch>
            <a:fillRect l="85000" t="93000" r="1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9D65BC3-0390-487E-9343-57013C37910B}"/>
              </a:ext>
            </a:extLst>
          </p:cNvPr>
          <p:cNvGrpSpPr/>
          <p:nvPr/>
        </p:nvGrpSpPr>
        <p:grpSpPr>
          <a:xfrm>
            <a:off x="0" y="0"/>
            <a:ext cx="1370309" cy="6858000"/>
            <a:chOff x="0" y="0"/>
            <a:chExt cx="1370309" cy="6858000"/>
          </a:xfrm>
          <a:solidFill>
            <a:srgbClr val="FFB400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F4361EC-AED8-4B86-B0D1-15361ACD5BB7}"/>
                </a:ext>
              </a:extLst>
            </p:cNvPr>
            <p:cNvSpPr/>
            <p:nvPr userDrawn="1"/>
          </p:nvSpPr>
          <p:spPr>
            <a:xfrm>
              <a:off x="0" y="0"/>
              <a:ext cx="342900" cy="6858000"/>
            </a:xfrm>
            <a:prstGeom prst="rect">
              <a:avLst/>
            </a:prstGeom>
            <a:grpFill/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7164C5-7F89-48EA-9906-0AF23BCC4882}"/>
                </a:ext>
              </a:extLst>
            </p:cNvPr>
            <p:cNvSpPr/>
            <p:nvPr userDrawn="1"/>
          </p:nvSpPr>
          <p:spPr>
            <a:xfrm rot="16200000">
              <a:off x="514859" y="6002550"/>
              <a:ext cx="342900" cy="1368000"/>
            </a:xfrm>
            <a:prstGeom prst="rect">
              <a:avLst/>
            </a:prstGeom>
            <a:grpFill/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 descr="A screenshot of a video game&#10;&#10;Description automatically generated">
            <a:extLst>
              <a:ext uri="{FF2B5EF4-FFF2-40B4-BE49-F238E27FC236}">
                <a16:creationId xmlns:a16="http://schemas.microsoft.com/office/drawing/2014/main" id="{400D0D9E-702E-4495-B908-117D903BB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2"/>
          <a:stretch/>
        </p:blipFill>
        <p:spPr>
          <a:xfrm>
            <a:off x="7680632" y="120349"/>
            <a:ext cx="1276193" cy="1260000"/>
          </a:xfrm>
          <a:prstGeom prst="rect">
            <a:avLst/>
          </a:prstGeom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E68E431-7FC2-47FC-A826-4B794B28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B4F37E-A6B4-4A59-A76A-E67F5B42B7AF}"/>
              </a:ext>
            </a:extLst>
          </p:cNvPr>
          <p:cNvCxnSpPr>
            <a:cxnSpLocks/>
          </p:cNvCxnSpPr>
          <p:nvPr/>
        </p:nvCxnSpPr>
        <p:spPr>
          <a:xfrm flipH="1">
            <a:off x="1071418" y="4581245"/>
            <a:ext cx="691803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2">
                    <a:lumMod val="90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7582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9EB10-FBF8-4CBA-B026-F8DE91FFE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13" y="123825"/>
            <a:ext cx="8999537" cy="53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16ABA-433E-479F-BD29-1C844B0A1F5F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61950" y="1052513"/>
            <a:ext cx="4168775" cy="50434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Online Image Placeholder 3">
            <a:extLst>
              <a:ext uri="{FF2B5EF4-FFF2-40B4-BE49-F238E27FC236}">
                <a16:creationId xmlns:a16="http://schemas.microsoft.com/office/drawing/2014/main" id="{B4264813-3E43-478F-B65D-0BC0200A93E3}"/>
              </a:ext>
            </a:extLst>
          </p:cNvPr>
          <p:cNvSpPr>
            <a:spLocks noGrp="1"/>
          </p:cNvSpPr>
          <p:nvPr>
            <p:ph type="clipArt" sz="half" idx="2"/>
          </p:nvPr>
        </p:nvSpPr>
        <p:spPr>
          <a:xfrm>
            <a:off x="4683125" y="1052513"/>
            <a:ext cx="4168775" cy="5043487"/>
          </a:xfrm>
        </p:spPr>
        <p:txBody>
          <a:bodyPr/>
          <a:lstStyle/>
          <a:p>
            <a:r>
              <a:rPr lang="en-US"/>
              <a:t>Click icon to add online image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81678076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05A3D-D87F-4AF2-BA78-EC513449E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88" y="1643063"/>
            <a:ext cx="8964612" cy="561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9B210-E8A1-4163-B353-9596A4987A6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79388" y="2349500"/>
            <a:ext cx="4316412" cy="3959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15EE46-BB07-40D1-BA76-9A68CCF90965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2349500"/>
            <a:ext cx="4316413" cy="1903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13EFCE-9805-4C10-9F35-FE6B61EEEB78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4405313"/>
            <a:ext cx="4316413" cy="19034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9D8B36-6841-48AB-ACDD-303377A53B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4438" y="6453188"/>
            <a:ext cx="1773237" cy="319087"/>
          </a:xfrm>
        </p:spPr>
        <p:txBody>
          <a:bodyPr/>
          <a:lstStyle>
            <a:lvl1pPr>
              <a:defRPr/>
            </a:lvl1pPr>
          </a:lstStyle>
          <a:p>
            <a:fld id="{E46E8F5E-7C26-4DBA-9CDF-6E3092DFB447}" type="datetime1">
              <a:rPr lang="hr-HR" smtClean="0"/>
              <a:t>23.01.2026.</a:t>
            </a:fld>
            <a:endParaRPr lang="hr-HR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7546225-D832-45D6-9D1F-C2C298013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53188"/>
            <a:ext cx="2895600" cy="319087"/>
          </a:xfrm>
        </p:spPr>
        <p:txBody>
          <a:bodyPr/>
          <a:lstStyle>
            <a:lvl1pPr>
              <a:defRPr/>
            </a:lvl1pPr>
          </a:lstStyle>
          <a:p>
            <a:endParaRPr lang="hr-H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93AD3A-68A5-4246-9D01-4FF480FAD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2450" y="6440488"/>
            <a:ext cx="2133600" cy="319087"/>
          </a:xfrm>
        </p:spPr>
        <p:txBody>
          <a:bodyPr/>
          <a:lstStyle>
            <a:lvl1pPr>
              <a:defRPr/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10353091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2E4BB-D381-461E-98CE-EC214FB2C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222250"/>
            <a:ext cx="8153400" cy="7048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55E26-D24E-448B-A60D-AC4ADA3256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5600" y="1295400"/>
            <a:ext cx="8255000" cy="2384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580C4-0743-475D-99BC-A08C21692F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0" y="3832225"/>
            <a:ext cx="8255000" cy="2384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07078345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>
            <a:extLst>
              <a:ext uri="{FF2B5EF4-FFF2-40B4-BE49-F238E27FC236}">
                <a16:creationId xmlns:a16="http://schemas.microsoft.com/office/drawing/2014/main" id="{33B67453-1C01-4A88-9B88-0395558C4C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659563"/>
            <a:ext cx="9144000" cy="198437"/>
          </a:xfrm>
          <a:prstGeom prst="rect">
            <a:avLst/>
          </a:prstGeom>
          <a:solidFill>
            <a:srgbClr val="9EC54A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sr-Latn-RS" altLang="sr-Latn-RS" sz="2400" b="0">
              <a:ea typeface="ＭＳ Ｐゴシック" panose="020B0600070205080204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EB15CA-4405-4999-8824-E5B89AB2F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" y="5734050"/>
            <a:ext cx="8509000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sr-Latn-RS" altLang="sr-Latn-RS" sz="1800" b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1604BB0-89C9-40DD-B4C1-65ECA21B8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38175"/>
          </a:xfrm>
          <a:prstGeom prst="rect">
            <a:avLst/>
          </a:prstGeom>
          <a:solidFill>
            <a:srgbClr val="9EC54A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sr-Latn-RS" altLang="sr-Latn-RS" sz="2400" b="0">
              <a:ea typeface="ＭＳ Ｐゴシック" panose="020B0600070205080204" pitchFamily="34" charset="-128"/>
            </a:endParaRPr>
          </a:p>
        </p:txBody>
      </p:sp>
      <p:sp>
        <p:nvSpPr>
          <p:cNvPr id="7" name="Line 12">
            <a:extLst>
              <a:ext uri="{FF2B5EF4-FFF2-40B4-BE49-F238E27FC236}">
                <a16:creationId xmlns:a16="http://schemas.microsoft.com/office/drawing/2014/main" id="{EEC9831C-2EE5-4AB4-811F-0FD7517A5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35000"/>
            <a:ext cx="9144000" cy="0"/>
          </a:xfrm>
          <a:prstGeom prst="line">
            <a:avLst/>
          </a:prstGeom>
          <a:noFill/>
          <a:ln w="12700">
            <a:solidFill>
              <a:srgbClr val="E6C01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8" name="Line 13">
            <a:extLst>
              <a:ext uri="{FF2B5EF4-FFF2-40B4-BE49-F238E27FC236}">
                <a16:creationId xmlns:a16="http://schemas.microsoft.com/office/drawing/2014/main" id="{FB57BD19-2365-4510-B140-A8BF46017B4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6661150"/>
            <a:ext cx="9144000" cy="0"/>
          </a:xfrm>
          <a:prstGeom prst="line">
            <a:avLst/>
          </a:prstGeom>
          <a:noFill/>
          <a:ln w="12700">
            <a:solidFill>
              <a:srgbClr val="E6C01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hr-HR"/>
          </a:p>
        </p:txBody>
      </p:sp>
      <p:sp>
        <p:nvSpPr>
          <p:cNvPr id="9" name="Text Box 14">
            <a:extLst>
              <a:ext uri="{FF2B5EF4-FFF2-40B4-BE49-F238E27FC236}">
                <a16:creationId xmlns:a16="http://schemas.microsoft.com/office/drawing/2014/main" id="{E9247816-F8A1-437D-8876-CE3B543F5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39175" y="6689725"/>
            <a:ext cx="504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sr-Latn-RS" altLang="sr-Latn-RS" b="0"/>
          </a:p>
        </p:txBody>
      </p:sp>
      <p:sp>
        <p:nvSpPr>
          <p:cNvPr id="10" name="Text Box 15">
            <a:extLst>
              <a:ext uri="{FF2B5EF4-FFF2-40B4-BE49-F238E27FC236}">
                <a16:creationId xmlns:a16="http://schemas.microsoft.com/office/drawing/2014/main" id="{E3A00050-2AD2-4E24-A959-018DA26B4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25" y="6376988"/>
            <a:ext cx="844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6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endParaRPr lang="sr-Latn-RS" altLang="sr-Latn-RS" b="0"/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5240486D-8BBC-4E5F-AE3E-87568EC3A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2038" y="6626225"/>
            <a:ext cx="606425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spcBef>
                <a:spcPct val="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5487ECC7-754E-4F59-8E24-696A1ED399B9}" type="slidenum">
              <a:rPr lang="de-DE" altLang="sr-Latn-RS" sz="1000" b="0" smtClean="0">
                <a:solidFill>
                  <a:schemeClr val="bg1"/>
                </a:solidFill>
              </a:rPr>
              <a:pPr eaLnBrk="1" hangingPunct="1">
                <a:defRPr/>
              </a:pPr>
              <a:t>‹#›</a:t>
            </a:fld>
            <a:endParaRPr lang="de-DE" altLang="sr-Latn-RS" sz="1000" b="0">
              <a:solidFill>
                <a:schemeClr val="bg1"/>
              </a:solidFill>
            </a:endParaRPr>
          </a:p>
        </p:txBody>
      </p:sp>
      <p:pic>
        <p:nvPicPr>
          <p:cNvPr id="12" name="Picture 9" descr="MCAST">
            <a:extLst>
              <a:ext uri="{FF2B5EF4-FFF2-40B4-BE49-F238E27FC236}">
                <a16:creationId xmlns:a16="http://schemas.microsoft.com/office/drawing/2014/main" id="{5EBDEE4A-5D09-433E-904F-F1650F13C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313" y="185738"/>
            <a:ext cx="1484312" cy="29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EE17B41-E6B1-4669-AD1B-D326DFF0B618}"/>
              </a:ext>
            </a:extLst>
          </p:cNvPr>
          <p:cNvSpPr txBox="1"/>
          <p:nvPr/>
        </p:nvSpPr>
        <p:spPr>
          <a:xfrm>
            <a:off x="0" y="6657975"/>
            <a:ext cx="9144000" cy="214313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15000"/>
              </a:lnSpc>
              <a:spcAft>
                <a:spcPts val="1000"/>
              </a:spcAft>
              <a:defRPr/>
            </a:pPr>
            <a:r>
              <a:rPr lang="en-US" sz="700" b="0">
                <a:ea typeface="Times New Roman"/>
                <a:cs typeface="Times New Roman"/>
              </a:rPr>
              <a:t>A Vocational Degree programme developed by MCAST and Fraunhofer IAO.</a:t>
            </a:r>
            <a:endParaRPr lang="de-DE" sz="700" b="0">
              <a:ea typeface="Times New Roman"/>
              <a:cs typeface="Times New Roman"/>
            </a:endParaRPr>
          </a:p>
        </p:txBody>
      </p:sp>
      <p:pic>
        <p:nvPicPr>
          <p:cNvPr id="14" name="Grafik 13" descr="C:\Dokumente und Einstellungen\sahin\Desktop\iao_85mm_p334.png">
            <a:extLst>
              <a:ext uri="{FF2B5EF4-FFF2-40B4-BE49-F238E27FC236}">
                <a16:creationId xmlns:a16="http://schemas.microsoft.com/office/drawing/2014/main" id="{118DF992-D6B3-42BA-B7AF-94ADD5D83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55575"/>
            <a:ext cx="1384300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Inhaltsplatzhalter 14"/>
          <p:cNvSpPr>
            <a:spLocks noGrp="1"/>
          </p:cNvSpPr>
          <p:nvPr>
            <p:ph sz="quarter" idx="10"/>
          </p:nvPr>
        </p:nvSpPr>
        <p:spPr>
          <a:xfrm>
            <a:off x="372122" y="1917577"/>
            <a:ext cx="8443404" cy="44736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75081" y="859963"/>
            <a:ext cx="8422689" cy="755773"/>
          </a:xfrm>
        </p:spPr>
        <p:txBody>
          <a:bodyPr anchor="b"/>
          <a:lstStyle>
            <a:lvl1pPr algn="ctr">
              <a:defRPr sz="2200" smtClean="0">
                <a:latin typeface="Arial" charset="0"/>
              </a:defRPr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2403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ítulo y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50938" y="533400"/>
            <a:ext cx="7793037" cy="769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2 Marcador de tabla"/>
          <p:cNvSpPr>
            <a:spLocks noGrp="1"/>
          </p:cNvSpPr>
          <p:nvPr>
            <p:ph type="tbl" idx="1"/>
          </p:nvPr>
        </p:nvSpPr>
        <p:spPr>
          <a:xfrm>
            <a:off x="0" y="1676400"/>
            <a:ext cx="9144000" cy="445611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  <a:endParaRPr lang="es-ES" noProof="0"/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8878ED30-4CA5-4F36-903B-BB1F88A7DC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6E8F5E-7C26-4DBA-9CDF-6E3092DFB447}" type="datetime1">
              <a:rPr lang="hr-HR" smtClean="0"/>
              <a:t>23.01.2026.</a:t>
            </a:fld>
            <a:endParaRPr lang="hr-HR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3616777E-FC54-4224-94BE-6841457432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hr-HR"/>
          </a:p>
        </p:txBody>
      </p:sp>
      <p:sp>
        <p:nvSpPr>
          <p:cNvPr id="6" name="Rectangle 13">
            <a:extLst>
              <a:ext uri="{FF2B5EF4-FFF2-40B4-BE49-F238E27FC236}">
                <a16:creationId xmlns:a16="http://schemas.microsoft.com/office/drawing/2014/main" id="{02A5E6CE-E56A-416E-B8B3-DBFD0971A9A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6456871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6308" y="3685740"/>
            <a:ext cx="7772400" cy="2387600"/>
          </a:xfrm>
        </p:spPr>
        <p:txBody>
          <a:bodyPr lIns="252000" tIns="46800" rIns="252000"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282845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20000"/>
            <a:lum/>
          </a:blip>
          <a:srcRect/>
          <a:stretch>
            <a:fillRect l="1000" t="93000" r="85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95554"/>
            <a:ext cx="7886700" cy="4931327"/>
          </a:xfrm>
        </p:spPr>
        <p:txBody>
          <a:bodyPr/>
          <a:lstStyle>
            <a:lvl2pPr marL="685800" indent="-228600">
              <a:buFont typeface="Wingdings" panose="05000000000000000000" pitchFamily="2" charset="2"/>
              <a:buChar char="§"/>
              <a:defRPr sz="2200"/>
            </a:lvl2pPr>
            <a:lvl3pPr marL="1143000" indent="-228600">
              <a:buFont typeface="Courier New" panose="02070309020205020404" pitchFamily="49" charset="0"/>
              <a:buChar char="o"/>
              <a:defRPr sz="1800"/>
            </a:lvl3pPr>
            <a:lvl4pPr marL="1600200" indent="-228600">
              <a:buFont typeface="Franklin Gothic Book" panose="020B0503020102020204" pitchFamily="34" charset="0"/>
              <a:buChar char="―"/>
              <a:defRPr sz="1600"/>
            </a:lvl4pPr>
            <a:lvl5pPr marL="2057400" indent="-228600"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9455" y="6492873"/>
            <a:ext cx="525895" cy="36512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117F72-A25C-4562-B741-ED2B6BAAA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0" b="772"/>
          <a:stretch/>
        </p:blipFill>
        <p:spPr>
          <a:xfrm>
            <a:off x="0" y="345965"/>
            <a:ext cx="554370" cy="86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D72EFA-43C3-4986-8204-6D8755B204AF}"/>
              </a:ext>
            </a:extLst>
          </p:cNvPr>
          <p:cNvGrpSpPr/>
          <p:nvPr/>
        </p:nvGrpSpPr>
        <p:grpSpPr>
          <a:xfrm>
            <a:off x="8539904" y="435965"/>
            <a:ext cx="604096" cy="684000"/>
            <a:chOff x="24554" y="448418"/>
            <a:chExt cx="604096" cy="684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FBAC80-66D2-4E1E-B3CA-BAEBB8E4FB80}"/>
                </a:ext>
              </a:extLst>
            </p:cNvPr>
            <p:cNvSpPr/>
            <p:nvPr userDrawn="1"/>
          </p:nvSpPr>
          <p:spPr>
            <a:xfrm>
              <a:off x="484650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912841-8D49-4A6E-A79D-84DDF6D39288}"/>
                </a:ext>
              </a:extLst>
            </p:cNvPr>
            <p:cNvSpPr/>
            <p:nvPr userDrawn="1"/>
          </p:nvSpPr>
          <p:spPr>
            <a:xfrm>
              <a:off x="25752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6B4486-4F05-4863-9050-63BBB7AAFF46}"/>
                </a:ext>
              </a:extLst>
            </p:cNvPr>
            <p:cNvSpPr/>
            <p:nvPr userDrawn="1"/>
          </p:nvSpPr>
          <p:spPr>
            <a:xfrm>
              <a:off x="2455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5EDF29-E7FA-42BB-A5D2-94CEEA4E580C}"/>
              </a:ext>
            </a:extLst>
          </p:cNvPr>
          <p:cNvCxnSpPr/>
          <p:nvPr/>
        </p:nvCxnSpPr>
        <p:spPr>
          <a:xfrm>
            <a:off x="1071418" y="1209961"/>
            <a:ext cx="691803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2">
                    <a:lumMod val="90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347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blipFill dpi="0" rotWithShape="1">
          <a:blip r:embed="rId2">
            <a:alphaModFix amt="20000"/>
            <a:lum/>
          </a:blip>
          <a:srcRect/>
          <a:stretch>
            <a:fillRect l="1000" t="93000" r="85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9455" y="6492873"/>
            <a:ext cx="525895" cy="36512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117F72-A25C-4562-B741-ED2B6BAAA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0" b="772"/>
          <a:stretch/>
        </p:blipFill>
        <p:spPr>
          <a:xfrm>
            <a:off x="0" y="345965"/>
            <a:ext cx="554370" cy="86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D72EFA-43C3-4986-8204-6D8755B204AF}"/>
              </a:ext>
            </a:extLst>
          </p:cNvPr>
          <p:cNvGrpSpPr/>
          <p:nvPr/>
        </p:nvGrpSpPr>
        <p:grpSpPr>
          <a:xfrm>
            <a:off x="8539904" y="435965"/>
            <a:ext cx="604096" cy="684000"/>
            <a:chOff x="24554" y="448418"/>
            <a:chExt cx="604096" cy="684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FBAC80-66D2-4E1E-B3CA-BAEBB8E4FB80}"/>
                </a:ext>
              </a:extLst>
            </p:cNvPr>
            <p:cNvSpPr/>
            <p:nvPr userDrawn="1"/>
          </p:nvSpPr>
          <p:spPr>
            <a:xfrm>
              <a:off x="484650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912841-8D49-4A6E-A79D-84DDF6D39288}"/>
                </a:ext>
              </a:extLst>
            </p:cNvPr>
            <p:cNvSpPr/>
            <p:nvPr userDrawn="1"/>
          </p:nvSpPr>
          <p:spPr>
            <a:xfrm>
              <a:off x="25752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6B4486-4F05-4863-9050-63BBB7AAFF46}"/>
                </a:ext>
              </a:extLst>
            </p:cNvPr>
            <p:cNvSpPr/>
            <p:nvPr userDrawn="1"/>
          </p:nvSpPr>
          <p:spPr>
            <a:xfrm>
              <a:off x="2455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5EDF29-E7FA-42BB-A5D2-94CEEA4E580C}"/>
              </a:ext>
            </a:extLst>
          </p:cNvPr>
          <p:cNvCxnSpPr/>
          <p:nvPr/>
        </p:nvCxnSpPr>
        <p:spPr>
          <a:xfrm>
            <a:off x="1071418" y="1209961"/>
            <a:ext cx="691803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2">
                    <a:lumMod val="90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1050AD4-29D0-47EA-9708-82FD8FAF1B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413164"/>
            <a:ext cx="3886200" cy="4763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0C09F13D-5F40-4714-BA42-EFC264DE9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413164"/>
            <a:ext cx="3886200" cy="47637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825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>
            <a:alphaModFix amt="20000"/>
            <a:lum/>
          </a:blip>
          <a:srcRect/>
          <a:stretch>
            <a:fillRect l="1000" t="93000" r="85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483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9455" y="6492873"/>
            <a:ext cx="525895" cy="36512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117F72-A25C-4562-B741-ED2B6BAAA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0" b="772"/>
          <a:stretch/>
        </p:blipFill>
        <p:spPr>
          <a:xfrm>
            <a:off x="0" y="345965"/>
            <a:ext cx="554370" cy="86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D72EFA-43C3-4986-8204-6D8755B204AF}"/>
              </a:ext>
            </a:extLst>
          </p:cNvPr>
          <p:cNvGrpSpPr/>
          <p:nvPr/>
        </p:nvGrpSpPr>
        <p:grpSpPr>
          <a:xfrm>
            <a:off x="8539904" y="435965"/>
            <a:ext cx="604096" cy="684000"/>
            <a:chOff x="24554" y="448418"/>
            <a:chExt cx="604096" cy="684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FBAC80-66D2-4E1E-B3CA-BAEBB8E4FB80}"/>
                </a:ext>
              </a:extLst>
            </p:cNvPr>
            <p:cNvSpPr/>
            <p:nvPr userDrawn="1"/>
          </p:nvSpPr>
          <p:spPr>
            <a:xfrm>
              <a:off x="484650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912841-8D49-4A6E-A79D-84DDF6D39288}"/>
                </a:ext>
              </a:extLst>
            </p:cNvPr>
            <p:cNvSpPr/>
            <p:nvPr userDrawn="1"/>
          </p:nvSpPr>
          <p:spPr>
            <a:xfrm>
              <a:off x="25752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6B4486-4F05-4863-9050-63BBB7AAFF46}"/>
                </a:ext>
              </a:extLst>
            </p:cNvPr>
            <p:cNvSpPr/>
            <p:nvPr userDrawn="1"/>
          </p:nvSpPr>
          <p:spPr>
            <a:xfrm>
              <a:off x="2455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25EDF29-E7FA-42BB-A5D2-94CEEA4E580C}"/>
              </a:ext>
            </a:extLst>
          </p:cNvPr>
          <p:cNvCxnSpPr/>
          <p:nvPr/>
        </p:nvCxnSpPr>
        <p:spPr>
          <a:xfrm>
            <a:off x="1071418" y="1209961"/>
            <a:ext cx="6918037" cy="0"/>
          </a:xfrm>
          <a:prstGeom prst="line">
            <a:avLst/>
          </a:prstGeom>
          <a:ln w="127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bg2">
                    <a:lumMod val="90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377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bg>
      <p:bgPr>
        <a:blipFill dpi="0" rotWithShape="1">
          <a:blip r:embed="rId2">
            <a:alphaModFix amt="20000"/>
            <a:lum/>
          </a:blip>
          <a:srcRect/>
          <a:stretch>
            <a:fillRect l="1000" t="93000" r="85000" b="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7128" y="6492873"/>
            <a:ext cx="5929744" cy="376239"/>
          </a:xfr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89455" y="6492873"/>
            <a:ext cx="525895" cy="365125"/>
          </a:xfrm>
          <a:prstGeom prst="rect">
            <a:avLst/>
          </a:prstGeom>
        </p:spPr>
        <p:txBody>
          <a:bodyPr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25117F72-A25C-4562-B741-ED2B6BAAA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0" b="772"/>
          <a:stretch/>
        </p:blipFill>
        <p:spPr>
          <a:xfrm>
            <a:off x="0" y="345965"/>
            <a:ext cx="554370" cy="864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3D72EFA-43C3-4986-8204-6D8755B204AF}"/>
              </a:ext>
            </a:extLst>
          </p:cNvPr>
          <p:cNvGrpSpPr/>
          <p:nvPr/>
        </p:nvGrpSpPr>
        <p:grpSpPr>
          <a:xfrm>
            <a:off x="8539904" y="435965"/>
            <a:ext cx="604096" cy="684000"/>
            <a:chOff x="24554" y="448418"/>
            <a:chExt cx="604096" cy="684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FBAC80-66D2-4E1E-B3CA-BAEBB8E4FB80}"/>
                </a:ext>
              </a:extLst>
            </p:cNvPr>
            <p:cNvSpPr/>
            <p:nvPr userDrawn="1"/>
          </p:nvSpPr>
          <p:spPr>
            <a:xfrm>
              <a:off x="484650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912841-8D49-4A6E-A79D-84DDF6D39288}"/>
                </a:ext>
              </a:extLst>
            </p:cNvPr>
            <p:cNvSpPr/>
            <p:nvPr userDrawn="1"/>
          </p:nvSpPr>
          <p:spPr>
            <a:xfrm>
              <a:off x="25752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46B4486-4F05-4863-9050-63BBB7AAFF46}"/>
                </a:ext>
              </a:extLst>
            </p:cNvPr>
            <p:cNvSpPr/>
            <p:nvPr userDrawn="1"/>
          </p:nvSpPr>
          <p:spPr>
            <a:xfrm>
              <a:off x="24554" y="448418"/>
              <a:ext cx="144000" cy="684000"/>
            </a:xfrm>
            <a:prstGeom prst="rect">
              <a:avLst/>
            </a:prstGeom>
            <a:solidFill>
              <a:srgbClr val="FFB400"/>
            </a:solidFill>
            <a:ln>
              <a:solidFill>
                <a:srgbClr val="FFB4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4370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0" y="1"/>
            <a:ext cx="9144000" cy="1124744"/>
          </a:xfrm>
          <a:solidFill>
            <a:schemeClr val="bg1"/>
          </a:solidFill>
        </p:spPr>
        <p:txBody>
          <a:bodyPr/>
          <a:lstStyle>
            <a:lvl1pPr>
              <a:defRPr sz="4000"/>
            </a:lvl1pPr>
          </a:lstStyle>
          <a:p>
            <a:r>
              <a:rPr lang="en-US" noProof="0"/>
              <a:t>Click to edit Master title style</a:t>
            </a:r>
            <a:endParaRPr lang="hr-HR" noProof="0"/>
          </a:p>
        </p:txBody>
      </p:sp>
      <p:sp>
        <p:nvSpPr>
          <p:cNvPr id="324611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0" y="2997200"/>
            <a:ext cx="9144000" cy="122237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 b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r>
              <a:rPr lang="en-US" noProof="0"/>
              <a:t>Click to edit Master subtitle style</a:t>
            </a:r>
            <a:endParaRPr lang="hr-HR" noProof="0"/>
          </a:p>
        </p:txBody>
      </p:sp>
      <p:sp>
        <p:nvSpPr>
          <p:cNvPr id="170" name="Rectangle 325"/>
          <p:cNvSpPr>
            <a:spLocks noChangeArrowheads="1"/>
          </p:cNvSpPr>
          <p:nvPr/>
        </p:nvSpPr>
        <p:spPr bwMode="auto">
          <a:xfrm>
            <a:off x="0" y="3573463"/>
            <a:ext cx="9144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1" hangingPunct="1">
              <a:spcBef>
                <a:spcPct val="20000"/>
              </a:spcBef>
              <a:buClr>
                <a:schemeClr val="hlink"/>
              </a:buClr>
              <a:buSzPct val="65000"/>
              <a:buFont typeface="Wingdings" pitchFamily="2" charset="2"/>
              <a:buNone/>
              <a:defRPr/>
            </a:pPr>
            <a:endParaRPr lang="hr-HR" sz="2800" noProof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358" y="5597395"/>
            <a:ext cx="619125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8929744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19138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hr-HR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0" y="836613"/>
            <a:ext cx="4495800" cy="554513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hr-HR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36613"/>
            <a:ext cx="4495800" cy="554513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hr-HR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6E8F5E-7C26-4DBA-9CDF-6E3092DFB447}" type="datetime1">
              <a:rPr lang="hr-HR" smtClean="0"/>
              <a:t>23.01.2026.</a:t>
            </a:fld>
            <a:endParaRPr lang="hr-H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hr-H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3282859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lank">
            <a:extLst>
              <a:ext uri="{FF2B5EF4-FFF2-40B4-BE49-F238E27FC236}">
                <a16:creationId xmlns:a16="http://schemas.microsoft.com/office/drawing/2014/main" id="{DF900481-7CD7-44CE-90E6-3583037D52D9}"/>
              </a:ext>
            </a:extLst>
          </p:cNvPr>
          <p:cNvSpPr/>
          <p:nvPr/>
        </p:nvSpPr>
        <p:spPr bwMode="auto">
          <a:xfrm>
            <a:off x="13527" y="-4384"/>
            <a:ext cx="9144000" cy="9906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lg" len="lg"/>
          </a:ln>
          <a:effectLst/>
        </p:spPr>
        <p:txBody>
          <a:bodyPr vert="horz" wrap="none" lIns="50899" tIns="25004" rIns="50899" bIns="25004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indent="0" algn="ctr" defTabSz="51435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r-HR" sz="1125" b="1" i="0" u="none" strike="noStrike" cap="none" normalizeH="0" baseline="0" noProof="0">
              <a:ln>
                <a:noFill/>
              </a:ln>
              <a:solidFill>
                <a:schemeClr val="tx1"/>
              </a:solidFill>
              <a:effectLst/>
              <a:latin typeface="Franklin Gothic Medium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947" y="3752009"/>
            <a:ext cx="8245162" cy="1475013"/>
          </a:xfrm>
          <a:effectLst/>
        </p:spPr>
        <p:txBody>
          <a:bodyPr anchor="b" anchorCtr="1"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949" y="5227023"/>
            <a:ext cx="8245160" cy="590321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 cap="none">
                <a:solidFill>
                  <a:schemeClr val="tx1"/>
                </a:solidFill>
              </a:defRPr>
            </a:lvl1pPr>
            <a:lvl2pPr marL="257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E8F5E-7C26-4DBA-9CDF-6E3092DFB447}" type="datetime1">
              <a:rPr lang="hr-HR" smtClean="0"/>
              <a:t>23.01.2026.</a:t>
            </a:fld>
            <a:endParaRPr lang="hr-HR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  <p:pic>
        <p:nvPicPr>
          <p:cNvPr id="11" name="UNI_Logo">
            <a:extLst>
              <a:ext uri="{FF2B5EF4-FFF2-40B4-BE49-F238E27FC236}">
                <a16:creationId xmlns:a16="http://schemas.microsoft.com/office/drawing/2014/main" id="{B60ABF21-F805-4F5C-9378-DA9D7D2CB64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0606" t="17629" r="15252" b="19248"/>
          <a:stretch/>
        </p:blipFill>
        <p:spPr>
          <a:xfrm>
            <a:off x="6770836" y="262594"/>
            <a:ext cx="727345" cy="720000"/>
          </a:xfrm>
          <a:prstGeom prst="rect">
            <a:avLst/>
          </a:prstGeom>
        </p:spPr>
      </p:pic>
      <p:pic>
        <p:nvPicPr>
          <p:cNvPr id="12" name="FER_logo" descr="A close up of a logo&#10;&#10;Description automatically generated">
            <a:extLst>
              <a:ext uri="{FF2B5EF4-FFF2-40B4-BE49-F238E27FC236}">
                <a16:creationId xmlns:a16="http://schemas.microsoft.com/office/drawing/2014/main" id="{EC1CAE0A-3E29-4F8A-A85F-FFEEA39080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9000"/>
          </a:blip>
          <a:srcRect l="13474" t="23715" r="15700" b="21450"/>
          <a:stretch/>
        </p:blipFill>
        <p:spPr>
          <a:xfrm>
            <a:off x="7629063" y="345375"/>
            <a:ext cx="1188000" cy="582400"/>
          </a:xfrm>
          <a:prstGeom prst="rect">
            <a:avLst/>
          </a:prstGeom>
        </p:spPr>
      </p:pic>
      <p:sp>
        <p:nvSpPr>
          <p:cNvPr id="13" name="Course">
            <a:extLst>
              <a:ext uri="{FF2B5EF4-FFF2-40B4-BE49-F238E27FC236}">
                <a16:creationId xmlns:a16="http://schemas.microsoft.com/office/drawing/2014/main" id="{606EE227-E1A4-48CD-8072-A5BFFE497034}"/>
              </a:ext>
            </a:extLst>
          </p:cNvPr>
          <p:cNvSpPr txBox="1"/>
          <p:nvPr/>
        </p:nvSpPr>
        <p:spPr>
          <a:xfrm>
            <a:off x="6309966" y="2336793"/>
            <a:ext cx="2398143" cy="561474"/>
          </a:xfrm>
          <a:prstGeom prst="rect">
            <a:avLst/>
          </a:prstGeom>
          <a:noFill/>
        </p:spPr>
        <p:txBody>
          <a:bodyPr wrap="square">
            <a:normAutofit fontScale="85000" lnSpcReduction="10000"/>
          </a:bodyPr>
          <a:lstStyle/>
          <a:p>
            <a:pPr marL="0" algn="l" defTabSz="457200" rtl="0" eaLnBrk="1" latinLnBrk="0" hangingPunct="1">
              <a:lnSpc>
                <a:spcPct val="110000"/>
              </a:lnSpc>
            </a:pPr>
            <a:r>
              <a:rPr lang="hr-HR" sz="1800" b="1" kern="1200" cap="small" noProof="0">
                <a:solidFill>
                  <a:srgbClr val="363636"/>
                </a:solidFill>
                <a:latin typeface="Century Gothic" panose="020B0502020202020204" pitchFamily="34" charset="0"/>
                <a:ea typeface="+mn-ea"/>
                <a:cs typeface="+mn-cs"/>
              </a:rPr>
              <a:t>Programsko inženjerstvo</a:t>
            </a:r>
          </a:p>
          <a:p>
            <a:pPr marL="0" algn="l" defTabSz="457200" rtl="0" eaLnBrk="1" latinLnBrk="0" hangingPunct="1">
              <a:lnSpc>
                <a:spcPct val="110000"/>
              </a:lnSpc>
            </a:pPr>
            <a:r>
              <a:rPr lang="hr-HR" sz="1800" b="1" kern="1200" cap="small">
                <a:solidFill>
                  <a:srgbClr val="363636"/>
                </a:solidFill>
                <a:latin typeface="Century Gothic" panose="020B0502020202020204" pitchFamily="34" charset="0"/>
                <a:ea typeface="+mn-ea"/>
                <a:cs typeface="+mn-cs"/>
              </a:rPr>
              <a:t>ID 183400</a:t>
            </a:r>
            <a:endParaRPr lang="en-US" sz="1200" noProof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A5D7BB-0877-4A5C-8FF5-FD8D403DF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70" y="0"/>
            <a:ext cx="3204212" cy="27740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0074D2-401D-5430-6887-B383F93FE29E}"/>
              </a:ext>
            </a:extLst>
          </p:cNvPr>
          <p:cNvSpPr txBox="1"/>
          <p:nvPr userDrawn="1"/>
        </p:nvSpPr>
        <p:spPr>
          <a:xfrm>
            <a:off x="2757249" y="3266875"/>
            <a:ext cx="3370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r-HR" sz="2000" b="0" kern="1200" cap="all" noProof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j-ea"/>
                <a:cs typeface="+mj-cs"/>
              </a:rPr>
              <a:t>Prezentacija</a:t>
            </a:r>
            <a:r>
              <a:rPr lang="hr-HR" sz="2000" noProof="0">
                <a:latin typeface="Franklin Gothic Demi" panose="020B0703020102020204" pitchFamily="34" charset="0"/>
              </a:rPr>
              <a:t> </a:t>
            </a:r>
            <a:r>
              <a:rPr lang="hr-HR" sz="2000" b="0" kern="1200" cap="all" noProof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Demi" panose="020B0703020102020204" pitchFamily="34" charset="0"/>
                <a:ea typeface="+mj-ea"/>
                <a:cs typeface="+mj-cs"/>
              </a:rPr>
              <a:t>projekta</a:t>
            </a:r>
          </a:p>
        </p:txBody>
      </p:sp>
    </p:spTree>
    <p:extLst>
      <p:ext uri="{BB962C8B-B14F-4D97-AF65-F5344CB8AC3E}">
        <p14:creationId xmlns:p14="http://schemas.microsoft.com/office/powerpoint/2010/main" val="20511837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2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21" Type="http://schemas.microsoft.com/office/2007/relationships/hdphoto" Target="../media/hdphoto1.wdp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24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8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E8F5E-7C26-4DBA-9CDF-6E3092DFB447}" type="datetime1">
              <a:rPr lang="hr-HR" smtClean="0"/>
              <a:t>23.01.2026.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8054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00" y="36000"/>
            <a:ext cx="7920000" cy="828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" y="972000"/>
            <a:ext cx="9000000" cy="5400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63534" y="6501038"/>
            <a:ext cx="940649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46E8F5E-7C26-4DBA-9CDF-6E3092DFB447}" type="datetime1">
              <a:rPr lang="hr-HR" smtClean="0"/>
              <a:t>23.01.2026.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8803" y="6501039"/>
            <a:ext cx="6759654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none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9260" y="6501038"/>
            <a:ext cx="475056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AA41844-C0CA-4144-9D6C-D993F0C0FAB4}" type="slidenum">
              <a:rPr lang="hr-HR" smtClean="0"/>
              <a:t>‹#›</a:t>
            </a:fld>
            <a:endParaRPr lang="hr-HR"/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89CEFA33-B437-4AA3-8275-93D2FF8194BB}"/>
              </a:ext>
            </a:extLst>
          </p:cNvPr>
          <p:cNvSpPr>
            <a:spLocks noChangeArrowheads="1"/>
          </p:cNvSpPr>
          <p:nvPr/>
        </p:nvSpPr>
        <p:spPr bwMode="gray">
          <a:xfrm>
            <a:off x="71999" y="887249"/>
            <a:ext cx="9000000" cy="45719"/>
          </a:xfrm>
          <a:prstGeom prst="rect">
            <a:avLst/>
          </a:prstGeom>
          <a:gradFill rotWithShape="0">
            <a:gsLst>
              <a:gs pos="300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kumimoji="1" lang="hr-HR" sz="1350" b="0" noProof="0">
              <a:latin typeface="Tahoma" pitchFamily="34" charset="0"/>
            </a:endParaRPr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73C7DFB0-5E2B-4809-9C0B-ED751F99515E}"/>
              </a:ext>
            </a:extLst>
          </p:cNvPr>
          <p:cNvSpPr>
            <a:spLocks noChangeArrowheads="1"/>
          </p:cNvSpPr>
          <p:nvPr/>
        </p:nvSpPr>
        <p:spPr bwMode="gray">
          <a:xfrm>
            <a:off x="2" y="6816222"/>
            <a:ext cx="9143999" cy="36000"/>
          </a:xfrm>
          <a:prstGeom prst="rect">
            <a:avLst/>
          </a:prstGeom>
          <a:gradFill rotWithShape="0">
            <a:gsLst>
              <a:gs pos="3000">
                <a:schemeClr val="bg1">
                  <a:alpha val="56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kumimoji="1" lang="hr-HR" sz="1350" b="0" noProof="0">
              <a:latin typeface="Tahoma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FB4C7E3-BB36-4260-BA39-D064CCA029A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394" y="171448"/>
            <a:ext cx="697230" cy="548640"/>
          </a:xfrm>
          <a:prstGeom prst="rect">
            <a:avLst/>
          </a:prstGeom>
        </p:spPr>
      </p:pic>
      <p:pic>
        <p:nvPicPr>
          <p:cNvPr id="24" name="FER_logo" descr="A close up of a logo&#10;&#10;Description automatically generated">
            <a:extLst>
              <a:ext uri="{FF2B5EF4-FFF2-40B4-BE49-F238E27FC236}">
                <a16:creationId xmlns:a16="http://schemas.microsoft.com/office/drawing/2014/main" id="{75090067-1575-4BA5-A613-FCA8F5BA8302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alphaModFix amt="79000"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13474" t="23715" r="15700" b="21450"/>
          <a:stretch/>
        </p:blipFill>
        <p:spPr>
          <a:xfrm>
            <a:off x="8469403" y="296918"/>
            <a:ext cx="634769" cy="30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18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  <p:hf hdr="0" ftr="0" dt="0"/>
  <p:txStyles>
    <p:titleStyle>
      <a:lvl1pPr algn="ctr" defTabSz="257175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2000" indent="-252000" algn="l" defTabSz="257175" rtl="0" eaLnBrk="1" latinLnBrk="0" hangingPunct="1">
        <a:lnSpc>
          <a:spcPct val="110000"/>
        </a:lnSpc>
        <a:spcBef>
          <a:spcPts val="500"/>
        </a:spcBef>
        <a:spcAft>
          <a:spcPts val="3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400" kern="120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1pPr>
      <a:lvl2pPr marL="396000" indent="-252000" algn="l" defTabSz="257175" rtl="0" eaLnBrk="1" latinLnBrk="0" hangingPunct="1">
        <a:spcBef>
          <a:spcPts val="400"/>
        </a:spcBef>
        <a:spcAft>
          <a:spcPts val="3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06250" indent="-151875" algn="l" defTabSz="257175" rtl="0" eaLnBrk="1" latinLnBrk="0" hangingPunct="1">
        <a:spcBef>
          <a:spcPct val="20000"/>
        </a:spcBef>
        <a:spcAft>
          <a:spcPts val="338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98625" indent="-131625" algn="l" defTabSz="257175" rtl="0" eaLnBrk="1" latinLnBrk="0" hangingPunct="1">
        <a:spcBef>
          <a:spcPct val="20000"/>
        </a:spcBef>
        <a:spcAft>
          <a:spcPts val="338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01125" indent="-131625" algn="l" defTabSz="257175" rtl="0" eaLnBrk="1" latinLnBrk="0" hangingPunct="1">
        <a:spcBef>
          <a:spcPct val="20000"/>
        </a:spcBef>
        <a:spcAft>
          <a:spcPts val="338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068750" indent="-128588" algn="l" defTabSz="257175" rtl="0" eaLnBrk="1" latinLnBrk="0" hangingPunct="1">
        <a:spcBef>
          <a:spcPct val="20000"/>
        </a:spcBef>
        <a:spcAft>
          <a:spcPts val="338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675" kern="1200">
          <a:solidFill>
            <a:schemeClr val="tx2"/>
          </a:solidFill>
          <a:latin typeface="+mn-lt"/>
          <a:ea typeface="+mn-ea"/>
          <a:cs typeface="+mn-cs"/>
        </a:defRPr>
      </a:lvl6pPr>
      <a:lvl7pPr marL="1237500" indent="-128588" algn="l" defTabSz="257175" rtl="0" eaLnBrk="1" latinLnBrk="0" hangingPunct="1">
        <a:spcBef>
          <a:spcPct val="20000"/>
        </a:spcBef>
        <a:spcAft>
          <a:spcPts val="338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675" kern="1200">
          <a:solidFill>
            <a:schemeClr val="tx2"/>
          </a:solidFill>
          <a:latin typeface="+mn-lt"/>
          <a:ea typeface="+mn-ea"/>
          <a:cs typeface="+mn-cs"/>
        </a:defRPr>
      </a:lvl7pPr>
      <a:lvl8pPr marL="1406250" indent="-128588" algn="l" defTabSz="257175" rtl="0" eaLnBrk="1" latinLnBrk="0" hangingPunct="1">
        <a:spcBef>
          <a:spcPct val="20000"/>
        </a:spcBef>
        <a:spcAft>
          <a:spcPts val="338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675" kern="1200">
          <a:solidFill>
            <a:schemeClr val="tx2"/>
          </a:solidFill>
          <a:latin typeface="+mn-lt"/>
          <a:ea typeface="+mn-ea"/>
          <a:cs typeface="+mn-cs"/>
        </a:defRPr>
      </a:lvl8pPr>
      <a:lvl9pPr marL="1575000" indent="-128588" algn="l" defTabSz="257175" rtl="0" eaLnBrk="1" latinLnBrk="0" hangingPunct="1">
        <a:spcBef>
          <a:spcPct val="20000"/>
        </a:spcBef>
        <a:spcAft>
          <a:spcPts val="338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675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customXml" Target="../ink/ink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947" y="3752009"/>
            <a:ext cx="8245162" cy="147501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r-HR" sz="4000" noProof="0" err="1"/>
              <a:t>Dobby</a:t>
            </a:r>
            <a:endParaRPr lang="hr-HR" sz="4000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9DD34-BFD2-8305-42BF-AA42E093F9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328" y="5227023"/>
            <a:ext cx="7772400" cy="590321"/>
          </a:xfrm>
        </p:spPr>
        <p:txBody>
          <a:bodyPr>
            <a:normAutofit lnSpcReduction="10000"/>
          </a:bodyPr>
          <a:lstStyle/>
          <a:p>
            <a:r>
              <a:rPr lang="hr-HR" sz="1400" noProof="0"/>
              <a:t>Team:  TG </a:t>
            </a:r>
            <a:r>
              <a:rPr lang="hr-HR" sz="1400"/>
              <a:t>03</a:t>
            </a:r>
            <a:r>
              <a:rPr lang="hr-HR" sz="1400" noProof="0"/>
              <a:t>.</a:t>
            </a:r>
            <a:r>
              <a:rPr lang="hr-HR" sz="1400"/>
              <a:t>1</a:t>
            </a:r>
            <a:r>
              <a:rPr lang="hr-HR" sz="1400" noProof="0"/>
              <a:t> </a:t>
            </a:r>
            <a:r>
              <a:rPr lang="hr-HR" sz="1400" noProof="0" err="1"/>
              <a:t>Progi</a:t>
            </a:r>
            <a:r>
              <a:rPr lang="hr-HR" sz="1400" noProof="0"/>
              <a:t> i žohari</a:t>
            </a:r>
          </a:p>
          <a:p>
            <a:r>
              <a:rPr lang="hr-HR" noProof="0"/>
              <a:t>Ak. god. 2025./2026.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FA82936-8DF7-88C1-CA6C-60A4802A9319}"/>
                  </a:ext>
                </a:extLst>
              </p14:cNvPr>
              <p14:cNvContentPartPr/>
              <p14:nvPr/>
            </p14:nvContentPartPr>
            <p14:xfrm>
              <a:off x="2779475" y="3235892"/>
              <a:ext cx="3656880" cy="3715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FA82936-8DF7-88C1-CA6C-60A4802A93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16475" y="3172892"/>
                <a:ext cx="3782520" cy="497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9F16A64A-3433-4191-CB7B-D5F8475E1A12}"/>
              </a:ext>
            </a:extLst>
          </p:cNvPr>
          <p:cNvGrpSpPr/>
          <p:nvPr/>
        </p:nvGrpSpPr>
        <p:grpSpPr>
          <a:xfrm>
            <a:off x="2967755" y="3479612"/>
            <a:ext cx="1177200" cy="658080"/>
            <a:chOff x="2967755" y="3479612"/>
            <a:chExt cx="1177200" cy="65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83D2AA4-3CE8-3DBD-E4AC-7D758F71BB48}"/>
                    </a:ext>
                  </a:extLst>
                </p14:cNvPr>
                <p14:cNvContentPartPr/>
                <p14:nvPr/>
              </p14:nvContentPartPr>
              <p14:xfrm>
                <a:off x="3517475" y="4012052"/>
                <a:ext cx="13680" cy="396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83D2AA4-3CE8-3DBD-E4AC-7D758F71BB4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511355" y="4005987"/>
                  <a:ext cx="25920" cy="5173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4B6E137-ED87-C652-9B53-3239E1623EE2}"/>
                    </a:ext>
                  </a:extLst>
                </p14:cNvPr>
                <p14:cNvContentPartPr/>
                <p14:nvPr/>
              </p14:nvContentPartPr>
              <p14:xfrm>
                <a:off x="3499475" y="3809732"/>
                <a:ext cx="645480" cy="327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4B6E137-ED87-C652-9B53-3239E1623EE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93355" y="3803605"/>
                  <a:ext cx="657720" cy="34021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CB80625-CF87-24A2-AEDF-541E3F24D5F2}"/>
                    </a:ext>
                  </a:extLst>
                </p14:cNvPr>
                <p14:cNvContentPartPr/>
                <p14:nvPr/>
              </p14:nvContentPartPr>
              <p14:xfrm>
                <a:off x="2967755" y="3479612"/>
                <a:ext cx="981360" cy="189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CB80625-CF87-24A2-AEDF-541E3F24D5F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961635" y="3473504"/>
                  <a:ext cx="993600" cy="2019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3E42F6B-F9A7-DACC-342D-C93DEA66233D}"/>
                    </a:ext>
                  </a:extLst>
                </p14:cNvPr>
                <p14:cNvContentPartPr/>
                <p14:nvPr/>
              </p14:nvContentPartPr>
              <p14:xfrm>
                <a:off x="3472475" y="3713972"/>
                <a:ext cx="3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3E42F6B-F9A7-DACC-342D-C93DEA66233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409475" y="3650972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17D2393-FFC6-9F29-5420-817FE504FA7A}"/>
              </a:ext>
            </a:extLst>
          </p:cNvPr>
          <p:cNvSpPr txBox="1"/>
          <p:nvPr/>
        </p:nvSpPr>
        <p:spPr>
          <a:xfrm>
            <a:off x="3364349" y="3440907"/>
            <a:ext cx="30720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sz="2400" b="1" noProof="0">
                <a:solidFill>
                  <a:schemeClr val="tx1">
                    <a:lumMod val="85000"/>
                    <a:lumOff val="15000"/>
                  </a:schemeClr>
                </a:solidFill>
              </a:rPr>
              <a:t>Project </a:t>
            </a:r>
            <a:r>
              <a:rPr lang="hr-HR" sz="2400" b="1" noProof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Presentation</a:t>
            </a:r>
            <a:endParaRPr lang="en-HR" sz="2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843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4BAB9-73AA-82E5-A7A2-AEA8AFA0F7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E2328-049D-851C-F268-442953120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/>
              <a:t>System </a:t>
            </a:r>
            <a:r>
              <a:rPr lang="hr-HR" noProof="0" err="1"/>
              <a:t>architecture</a:t>
            </a:r>
            <a:endParaRPr lang="hr-HR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7073D-EEA3-D2B6-97BA-770AC8AED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10</a:t>
            </a:fld>
            <a:endParaRPr lang="hr-HR"/>
          </a:p>
        </p:txBody>
      </p:sp>
      <p:pic>
        <p:nvPicPr>
          <p:cNvPr id="5" name="Picture 4" descr="A diagram of a computer&#10;&#10;AI-generated content may be incorrect.">
            <a:extLst>
              <a:ext uri="{FF2B5EF4-FFF2-40B4-BE49-F238E27FC236}">
                <a16:creationId xmlns:a16="http://schemas.microsoft.com/office/drawing/2014/main" id="{0524786B-A13E-55FE-0692-F6D337F4E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20" y="1059220"/>
            <a:ext cx="8199559" cy="55352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A04D34-78A1-FE73-0FAD-F76FF3038C81}"/>
              </a:ext>
            </a:extLst>
          </p:cNvPr>
          <p:cNvSpPr txBox="1"/>
          <p:nvPr/>
        </p:nvSpPr>
        <p:spPr>
          <a:xfrm>
            <a:off x="3942916" y="6316372"/>
            <a:ext cx="13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R"/>
              <a:t>2nd version</a:t>
            </a:r>
          </a:p>
        </p:txBody>
      </p:sp>
    </p:spTree>
    <p:extLst>
      <p:ext uri="{BB962C8B-B14F-4D97-AF65-F5344CB8AC3E}">
        <p14:creationId xmlns:p14="http://schemas.microsoft.com/office/powerpoint/2010/main" val="749652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87731-BACA-DEB7-F761-44527E47C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DF348-2CF5-3DE1-325D-D2BD58BE0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/>
              <a:t>System </a:t>
            </a:r>
            <a:r>
              <a:rPr lang="hr-HR" noProof="0" err="1"/>
              <a:t>architecture</a:t>
            </a:r>
            <a:endParaRPr lang="hr-HR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D8BF1-8781-6AE3-7D37-F1CEF82C1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11</a:t>
            </a:fld>
            <a:endParaRPr lang="hr-HR"/>
          </a:p>
        </p:txBody>
      </p:sp>
      <p:pic>
        <p:nvPicPr>
          <p:cNvPr id="4098" name="Picture 2" descr="Component diagram">
            <a:extLst>
              <a:ext uri="{FF2B5EF4-FFF2-40B4-BE49-F238E27FC236}">
                <a16:creationId xmlns:a16="http://schemas.microsoft.com/office/drawing/2014/main" id="{EFF20BB1-B3E8-016D-152B-29FA1CB60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98" y="997687"/>
            <a:ext cx="7666201" cy="568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301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DBAFE-0B42-77C9-3C53-FCD813FBD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89C66-9C46-3900-B9CB-9E7ADD362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/>
              <a:t>System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E062B-C7D8-C111-D65C-1E005ACA4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12</a:t>
            </a:fld>
            <a:endParaRPr lang="hr-HR"/>
          </a:p>
        </p:txBody>
      </p:sp>
      <p:pic>
        <p:nvPicPr>
          <p:cNvPr id="2050" name="Picture 2" descr="deployment_diagram">
            <a:extLst>
              <a:ext uri="{FF2B5EF4-FFF2-40B4-BE49-F238E27FC236}">
                <a16:creationId xmlns:a16="http://schemas.microsoft.com/office/drawing/2014/main" id="{7BEB15AA-55FB-9E24-7B51-297E18021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6372"/>
            <a:ext cx="9144000" cy="502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222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FBF74B-9008-9149-BED8-15CF4825F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4"/>
            <a:ext cx="8474199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R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Picture 2" descr="er-model-png">
            <a:extLst>
              <a:ext uri="{FF2B5EF4-FFF2-40B4-BE49-F238E27FC236}">
                <a16:creationId xmlns:a16="http://schemas.microsoft.com/office/drawing/2014/main" id="{66060F4E-00E5-9B8B-E14A-2BF95AC7B1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8" r="4081" b="-1"/>
          <a:stretch>
            <a:fillRect/>
          </a:stretch>
        </p:blipFill>
        <p:spPr>
          <a:xfrm>
            <a:off x="339976" y="457200"/>
            <a:ext cx="5691664" cy="58996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902" y="457199"/>
            <a:ext cx="2714120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F000AC-8926-775F-C761-E7B567E51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542" y="850791"/>
            <a:ext cx="2401512" cy="41982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457200"/>
            <a:r>
              <a:rPr lang="en-US" sz="3600" noProof="0">
                <a:solidFill>
                  <a:srgbClr val="FFFFFF"/>
                </a:solidFill>
              </a:rPr>
              <a:t>ER database model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902" y="5367338"/>
            <a:ext cx="2714121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A58375-8EBF-0A94-6301-D2560BF0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6233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AA41844-C0CA-4144-9D6C-D993F0C0FAB4}" type="slidenum">
              <a:rPr lang="en-US" sz="800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142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Rectangle 1050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R"/>
          </a:p>
        </p:txBody>
      </p:sp>
      <p:sp>
        <p:nvSpPr>
          <p:cNvPr id="1053" name="Rectangle 1052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R"/>
          </a:p>
        </p:txBody>
      </p: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R"/>
          </a:p>
        </p:txBody>
      </p:sp>
      <p:sp>
        <p:nvSpPr>
          <p:cNvPr id="1057" name="Rectangle 1056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4"/>
            <a:ext cx="8474199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R"/>
          </a:p>
        </p:txBody>
      </p:sp>
      <p:sp useBgFill="1">
        <p:nvSpPr>
          <p:cNvPr id="1059" name="Rectangle 105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8551" y="457200"/>
            <a:ext cx="2777491" cy="5935133"/>
            <a:chOff x="438068" y="457200"/>
            <a:chExt cx="3703320" cy="5935133"/>
          </a:xfrm>
        </p:grpSpPr>
        <p:sp>
          <p:nvSpPr>
            <p:cNvPr id="1062" name="Rectangle 1061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HR"/>
            </a:p>
          </p:txBody>
        </p:sp>
        <p:sp>
          <p:nvSpPr>
            <p:cNvPr id="1063" name="Rectangle 1062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HR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6C50E5-3948-0EAE-633D-9E0107EE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1524001"/>
            <a:ext cx="2559050" cy="34783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457200"/>
            <a:r>
              <a:rPr lang="en-US" sz="3600">
                <a:solidFill>
                  <a:srgbClr val="FFFFFF"/>
                </a:solidFill>
              </a:rPr>
              <a:t>Dynamic behavior of dobby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5F042-4018-58EB-759D-A288A9DAC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90799" y="766070"/>
            <a:ext cx="40700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AA41844-C0CA-4144-9D6C-D993F0C0FAB4}" type="slidenum">
              <a:rPr lang="en-US" sz="900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900">
              <a:solidFill>
                <a:srgbClr val="FFFFFF"/>
              </a:solidFill>
            </a:endParaRPr>
          </a:p>
        </p:txBody>
      </p:sp>
      <p:pic>
        <p:nvPicPr>
          <p:cNvPr id="1026" name="Picture 2" descr="ActivityDiagram">
            <a:extLst>
              <a:ext uri="{FF2B5EF4-FFF2-40B4-BE49-F238E27FC236}">
                <a16:creationId xmlns:a16="http://schemas.microsoft.com/office/drawing/2014/main" id="{932985C1-10AA-9BDA-69A3-5DA6F734C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23360" y="130133"/>
            <a:ext cx="4185098" cy="6590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173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875149D-F692-45DA-8324-D5E0193D5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443278-3D25-FEF7-4D6D-B4CA3FBE5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4" y="800930"/>
            <a:ext cx="2676495" cy="2256390"/>
          </a:xfrm>
        </p:spPr>
        <p:txBody>
          <a:bodyPr anchor="ctr">
            <a:normAutofit/>
          </a:bodyPr>
          <a:lstStyle/>
          <a:p>
            <a:r>
              <a:rPr lang="hr-HR" noProof="0"/>
              <a:t>Testing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0B19935-C760-4698-9DD1-973C8A428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8990612-E008-4F02-AEBB-B140BE753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10A41F-3A14-4150-B6CF-0A577DDDE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03D6B-82AC-E000-ED08-E246EC190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1402" y="800930"/>
            <a:ext cx="5387698" cy="2256390"/>
          </a:xfrm>
        </p:spPr>
        <p:txBody>
          <a:bodyPr>
            <a:normAutofit/>
          </a:bodyPr>
          <a:lstStyle/>
          <a:p>
            <a:r>
              <a:rPr lang="hr-HR" noProof="0" err="1"/>
              <a:t>Testing</a:t>
            </a:r>
            <a:r>
              <a:rPr lang="hr-HR" noProof="0"/>
              <a:t> </a:t>
            </a:r>
            <a:r>
              <a:rPr lang="hr-HR" noProof="0" err="1"/>
              <a:t>made</a:t>
            </a:r>
            <a:r>
              <a:rPr lang="hr-HR" noProof="0"/>
              <a:t> </a:t>
            </a:r>
            <a:r>
              <a:rPr lang="hr-HR" noProof="0" err="1"/>
              <a:t>with</a:t>
            </a:r>
            <a:r>
              <a:rPr lang="hr-HR" noProof="0"/>
              <a:t> Jest </a:t>
            </a:r>
            <a:r>
              <a:rPr lang="hr-HR" noProof="0" err="1"/>
              <a:t>package</a:t>
            </a:r>
            <a:endParaRPr lang="hr-HR" noProof="0"/>
          </a:p>
          <a:p>
            <a:pPr marL="0" indent="0">
              <a:buNone/>
            </a:pPr>
            <a:endParaRPr lang="hr-HR" noProof="0"/>
          </a:p>
          <a:p>
            <a:r>
              <a:rPr lang="hr-HR" noProof="0" err="1"/>
              <a:t>Testing</a:t>
            </a:r>
            <a:r>
              <a:rPr lang="hr-HR" noProof="0"/>
              <a:t> most </a:t>
            </a:r>
            <a:r>
              <a:rPr lang="hr-HR" noProof="0" err="1"/>
              <a:t>used</a:t>
            </a:r>
            <a:r>
              <a:rPr lang="hr-HR" noProof="0"/>
              <a:t> </a:t>
            </a:r>
            <a:r>
              <a:rPr lang="hr-HR" noProof="0" err="1"/>
              <a:t>components</a:t>
            </a:r>
            <a:r>
              <a:rPr lang="hr-HR" noProof="0"/>
              <a:t> </a:t>
            </a:r>
            <a:r>
              <a:rPr lang="hr-HR" noProof="0" err="1"/>
              <a:t>and</a:t>
            </a:r>
            <a:r>
              <a:rPr lang="hr-HR" noProof="0"/>
              <a:t> most </a:t>
            </a:r>
            <a:r>
              <a:rPr lang="hr-HR" noProof="0" err="1"/>
              <a:t>used</a:t>
            </a:r>
            <a:r>
              <a:rPr lang="hr-HR" noProof="0"/>
              <a:t> </a:t>
            </a:r>
            <a:r>
              <a:rPr lang="hr-HR" noProof="0" err="1"/>
              <a:t>APIs</a:t>
            </a:r>
            <a:endParaRPr lang="hr-HR" noProof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9C8C5F-F046-AE57-2B7E-05C7F0F9D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8" y="3599026"/>
            <a:ext cx="8473102" cy="237246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2A5A4-7F29-94F6-4C85-99B20512A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0800"/>
            <a:ext cx="78938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AA41844-C0CA-4144-9D6C-D993F0C0FAB4}" type="slidenum">
              <a:rPr lang="hr-HR" smtClean="0">
                <a:solidFill>
                  <a:srgbClr val="A5E777"/>
                </a:solidFill>
              </a:rPr>
              <a:pPr>
                <a:spcAft>
                  <a:spcPts val="600"/>
                </a:spcAft>
              </a:pPr>
              <a:t>15</a:t>
            </a:fld>
            <a:endParaRPr lang="hr-HR">
              <a:solidFill>
                <a:srgbClr val="A5E7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737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err="1"/>
              <a:t>Used</a:t>
            </a:r>
            <a:r>
              <a:rPr lang="hr-HR" noProof="0"/>
              <a:t> </a:t>
            </a:r>
            <a:r>
              <a:rPr lang="hr-HR" noProof="0" err="1"/>
              <a:t>tools</a:t>
            </a:r>
            <a:r>
              <a:rPr lang="hr-HR" noProof="0"/>
              <a:t> &amp; </a:t>
            </a:r>
            <a:r>
              <a:rPr lang="hr-HR" noProof="0" err="1"/>
              <a:t>technologies</a:t>
            </a:r>
            <a:endParaRPr lang="hr-HR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/>
              <a:t>Team </a:t>
            </a:r>
            <a:r>
              <a:rPr lang="hr-HR" err="1"/>
              <a:t>communication</a:t>
            </a:r>
            <a:r>
              <a:rPr lang="hr-HR"/>
              <a:t>: </a:t>
            </a:r>
            <a:r>
              <a:rPr lang="hr-HR" err="1"/>
              <a:t>Discord</a:t>
            </a:r>
            <a:r>
              <a:rPr lang="hr-HR"/>
              <a:t>, </a:t>
            </a:r>
            <a:r>
              <a:rPr lang="hr-HR" err="1"/>
              <a:t>Whatsapp</a:t>
            </a:r>
            <a:endParaRPr lang="hr-HR"/>
          </a:p>
          <a:p>
            <a:r>
              <a:rPr lang="hr-HR"/>
              <a:t>UML </a:t>
            </a:r>
            <a:r>
              <a:rPr lang="hr-HR" err="1"/>
              <a:t>diagram</a:t>
            </a:r>
            <a:r>
              <a:rPr lang="hr-HR"/>
              <a:t> </a:t>
            </a:r>
            <a:r>
              <a:rPr lang="hr-HR" err="1"/>
              <a:t>tools</a:t>
            </a:r>
            <a:r>
              <a:rPr lang="hr-HR"/>
              <a:t>: </a:t>
            </a:r>
            <a:r>
              <a:rPr lang="hr-HR" err="1"/>
              <a:t>PlantUML</a:t>
            </a:r>
            <a:endParaRPr lang="hr-HR"/>
          </a:p>
          <a:p>
            <a:r>
              <a:rPr lang="hr-HR" err="1"/>
              <a:t>Main</a:t>
            </a:r>
            <a:r>
              <a:rPr lang="hr-HR"/>
              <a:t> </a:t>
            </a:r>
            <a:r>
              <a:rPr lang="hr-HR" err="1"/>
              <a:t>programming</a:t>
            </a:r>
            <a:r>
              <a:rPr lang="hr-HR"/>
              <a:t> </a:t>
            </a:r>
            <a:r>
              <a:rPr lang="hr-HR" err="1"/>
              <a:t>language</a:t>
            </a:r>
            <a:r>
              <a:rPr lang="hr-HR"/>
              <a:t>: </a:t>
            </a:r>
            <a:r>
              <a:rPr lang="hr-HR" err="1"/>
              <a:t>TypeScript</a:t>
            </a:r>
            <a:endParaRPr lang="hr-HR"/>
          </a:p>
          <a:p>
            <a:r>
              <a:rPr lang="hr-HR" err="1"/>
              <a:t>Frontend</a:t>
            </a:r>
            <a:r>
              <a:rPr lang="hr-HR"/>
              <a:t>: </a:t>
            </a:r>
            <a:r>
              <a:rPr lang="en-GB" err="1"/>
              <a:t>Next.js</a:t>
            </a:r>
            <a:r>
              <a:rPr lang="en-GB"/>
              <a:t> 15, React 19, Tailwind CSS, </a:t>
            </a:r>
            <a:r>
              <a:rPr lang="en-GB" err="1"/>
              <a:t>shadcn</a:t>
            </a:r>
            <a:r>
              <a:rPr lang="en-GB"/>
              <a:t>/</a:t>
            </a:r>
            <a:r>
              <a:rPr lang="en-GB" err="1"/>
              <a:t>ui</a:t>
            </a:r>
            <a:endParaRPr lang="en-GB"/>
          </a:p>
          <a:p>
            <a:r>
              <a:rPr lang="hr-HR" err="1"/>
              <a:t>Backend</a:t>
            </a:r>
            <a:r>
              <a:rPr lang="hr-HR"/>
              <a:t>: </a:t>
            </a:r>
            <a:r>
              <a:rPr lang="en-GB" err="1"/>
              <a:t>Next.js</a:t>
            </a:r>
            <a:r>
              <a:rPr lang="en-GB"/>
              <a:t> 15</a:t>
            </a:r>
          </a:p>
          <a:p>
            <a:r>
              <a:rPr lang="hr-HR" err="1"/>
              <a:t>Database</a:t>
            </a:r>
            <a:r>
              <a:rPr lang="hr-HR"/>
              <a:t>: </a:t>
            </a:r>
            <a:r>
              <a:rPr lang="hr-HR" err="1"/>
              <a:t>Supabase</a:t>
            </a:r>
            <a:r>
              <a:rPr lang="hr-HR"/>
              <a:t>, </a:t>
            </a:r>
            <a:r>
              <a:rPr lang="hr-HR" err="1"/>
              <a:t>PostgreSQL</a:t>
            </a:r>
            <a:endParaRPr lang="hr-HR"/>
          </a:p>
          <a:p>
            <a:r>
              <a:rPr lang="hr-HR" err="1"/>
              <a:t>Version</a:t>
            </a:r>
            <a:r>
              <a:rPr lang="hr-HR"/>
              <a:t> </a:t>
            </a:r>
            <a:r>
              <a:rPr lang="hr-HR" err="1"/>
              <a:t>control</a:t>
            </a:r>
            <a:r>
              <a:rPr lang="hr-HR"/>
              <a:t>: </a:t>
            </a:r>
            <a:r>
              <a:rPr lang="hr-HR" err="1"/>
              <a:t>Git</a:t>
            </a:r>
            <a:r>
              <a:rPr lang="hr-HR"/>
              <a:t> 2.52.0</a:t>
            </a:r>
          </a:p>
          <a:p>
            <a:r>
              <a:rPr lang="hr-HR" err="1"/>
              <a:t>Testing</a:t>
            </a:r>
            <a:r>
              <a:rPr lang="hr-HR"/>
              <a:t>: Jest, </a:t>
            </a:r>
            <a:r>
              <a:rPr lang="hr-HR" err="1"/>
              <a:t>React</a:t>
            </a:r>
            <a:r>
              <a:rPr lang="hr-HR"/>
              <a:t> </a:t>
            </a:r>
            <a:r>
              <a:rPr lang="hr-HR" err="1"/>
              <a:t>Testing</a:t>
            </a:r>
            <a:r>
              <a:rPr lang="hr-HR"/>
              <a:t> </a:t>
            </a:r>
            <a:r>
              <a:rPr lang="hr-HR" err="1"/>
              <a:t>Library</a:t>
            </a:r>
            <a:endParaRPr lang="hr-HR"/>
          </a:p>
          <a:p>
            <a:r>
              <a:rPr lang="hr-HR" err="1"/>
              <a:t>Machine</a:t>
            </a:r>
            <a:r>
              <a:rPr lang="hr-HR"/>
              <a:t> </a:t>
            </a:r>
            <a:r>
              <a:rPr lang="hr-HR" err="1"/>
              <a:t>learning</a:t>
            </a:r>
            <a:r>
              <a:rPr lang="hr-HR"/>
              <a:t>: Python, </a:t>
            </a:r>
            <a:r>
              <a:rPr lang="hr-HR" err="1"/>
              <a:t>Pytorch</a:t>
            </a:r>
            <a:r>
              <a:rPr lang="hr-HR"/>
              <a:t>, </a:t>
            </a:r>
            <a:r>
              <a:rPr lang="hr-HR" err="1"/>
              <a:t>Scikit-learn</a:t>
            </a:r>
            <a:r>
              <a:rPr lang="hr-HR"/>
              <a:t>, Google </a:t>
            </a:r>
            <a:r>
              <a:rPr lang="hr-HR" err="1"/>
              <a:t>Colab</a:t>
            </a:r>
            <a:r>
              <a:rPr lang="hr-HR"/>
              <a:t>, </a:t>
            </a:r>
            <a:r>
              <a:rPr lang="hr-HR" err="1"/>
              <a:t>Pandas</a:t>
            </a:r>
            <a:endParaRPr lang="hr-HR"/>
          </a:p>
          <a:p>
            <a:r>
              <a:rPr lang="hr-HR" err="1"/>
              <a:t>Deployment</a:t>
            </a:r>
            <a:r>
              <a:rPr lang="hr-HR"/>
              <a:t>: </a:t>
            </a:r>
            <a:r>
              <a:rPr lang="hr-HR" err="1"/>
              <a:t>Vercel</a:t>
            </a:r>
            <a:endParaRPr lang="hr-HR"/>
          </a:p>
          <a:p>
            <a:endParaRPr lang="hr-HR"/>
          </a:p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89772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err="1"/>
              <a:t>Organization</a:t>
            </a:r>
            <a:r>
              <a:rPr lang="hr-HR"/>
              <a:t> </a:t>
            </a:r>
            <a:r>
              <a:rPr lang="hr-HR" err="1"/>
              <a:t>of</a:t>
            </a:r>
            <a:r>
              <a:rPr lang="hr-HR"/>
              <a:t> </a:t>
            </a:r>
            <a:r>
              <a:rPr lang="hr-HR" err="1"/>
              <a:t>work</a:t>
            </a:r>
            <a:endParaRPr lang="hr-HR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/>
              <a:t>Non-program (organizational) tasks</a:t>
            </a:r>
          </a:p>
          <a:p>
            <a:pPr lvl="1"/>
            <a:r>
              <a:rPr lang="hr-HR" noProof="0" err="1"/>
              <a:t>Communication</a:t>
            </a:r>
            <a:r>
              <a:rPr lang="hr-HR" noProof="0"/>
              <a:t>: </a:t>
            </a:r>
            <a:r>
              <a:rPr lang="hr-HR" noProof="0" err="1"/>
              <a:t>in-person</a:t>
            </a:r>
            <a:r>
              <a:rPr lang="hr-HR" noProof="0"/>
              <a:t> </a:t>
            </a:r>
            <a:r>
              <a:rPr lang="hr-HR" noProof="0" err="1"/>
              <a:t>meetings</a:t>
            </a:r>
            <a:r>
              <a:rPr lang="hr-HR" noProof="0"/>
              <a:t>, </a:t>
            </a:r>
            <a:r>
              <a:rPr lang="hr-HR" noProof="0" err="1"/>
              <a:t>Discord</a:t>
            </a:r>
            <a:r>
              <a:rPr lang="hr-HR" noProof="0"/>
              <a:t>, </a:t>
            </a:r>
            <a:r>
              <a:rPr lang="hr-HR" noProof="0" err="1"/>
              <a:t>Whatsapp</a:t>
            </a:r>
            <a:r>
              <a:rPr lang="hr-HR" noProof="0"/>
              <a:t> </a:t>
            </a:r>
          </a:p>
          <a:p>
            <a:pPr lvl="1"/>
            <a:r>
              <a:rPr lang="hr-HR" noProof="0" err="1"/>
              <a:t>Source</a:t>
            </a:r>
            <a:r>
              <a:rPr lang="hr-HR" noProof="0"/>
              <a:t> </a:t>
            </a:r>
            <a:r>
              <a:rPr lang="hr-HR" noProof="0" err="1"/>
              <a:t>control</a:t>
            </a:r>
            <a:r>
              <a:rPr lang="hr-HR" noProof="0"/>
              <a:t> </a:t>
            </a:r>
            <a:r>
              <a:rPr lang="hr-HR" noProof="0" err="1"/>
              <a:t>with</a:t>
            </a:r>
            <a:r>
              <a:rPr lang="hr-HR" noProof="0"/>
              <a:t> </a:t>
            </a:r>
            <a:r>
              <a:rPr lang="hr-HR" noProof="0" err="1"/>
              <a:t>Git</a:t>
            </a:r>
            <a:r>
              <a:rPr lang="hr-HR" noProof="0"/>
              <a:t>: </a:t>
            </a:r>
            <a:r>
              <a:rPr lang="hr-HR" noProof="0" err="1"/>
              <a:t>challenges</a:t>
            </a:r>
            <a:r>
              <a:rPr lang="hr-HR" noProof="0"/>
              <a:t>(</a:t>
            </a:r>
            <a:r>
              <a:rPr lang="hr-HR" noProof="0" err="1"/>
              <a:t>learning</a:t>
            </a:r>
            <a:r>
              <a:rPr lang="hr-HR" noProof="0"/>
              <a:t> </a:t>
            </a:r>
            <a:r>
              <a:rPr lang="hr-HR" noProof="0" err="1"/>
              <a:t>it</a:t>
            </a:r>
            <a:r>
              <a:rPr lang="hr-HR" noProof="0"/>
              <a:t>, </a:t>
            </a:r>
            <a:r>
              <a:rPr lang="hr-HR" noProof="0" err="1"/>
              <a:t>merge</a:t>
            </a:r>
            <a:r>
              <a:rPr lang="hr-HR" noProof="0"/>
              <a:t> </a:t>
            </a:r>
            <a:r>
              <a:rPr lang="hr-HR" noProof="0" err="1"/>
              <a:t>conflicts</a:t>
            </a:r>
            <a:r>
              <a:rPr lang="hr-HR" noProof="0"/>
              <a:t>, </a:t>
            </a:r>
            <a:r>
              <a:rPr lang="hr-HR" noProof="0" err="1"/>
              <a:t>pull</a:t>
            </a:r>
            <a:r>
              <a:rPr lang="hr-HR" noProof="0"/>
              <a:t> </a:t>
            </a:r>
            <a:r>
              <a:rPr lang="hr-HR" noProof="0" err="1"/>
              <a:t>requests</a:t>
            </a:r>
            <a:r>
              <a:rPr lang="hr-HR" noProof="0"/>
              <a:t>…)</a:t>
            </a:r>
          </a:p>
          <a:p>
            <a:pPr lvl="1"/>
            <a:endParaRPr lang="hr-HR" noProof="0"/>
          </a:p>
          <a:p>
            <a:pPr lvl="1"/>
            <a:endParaRPr lang="hr-HR" noProof="0"/>
          </a:p>
          <a:p>
            <a:pPr lvl="1"/>
            <a:r>
              <a:rPr lang="hr-HR" noProof="0" err="1"/>
              <a:t>Spiral</a:t>
            </a:r>
            <a:r>
              <a:rPr lang="hr-HR" noProof="0"/>
              <a:t> model </a:t>
            </a:r>
            <a:r>
              <a:rPr lang="hr-HR" noProof="0" err="1"/>
              <a:t>of</a:t>
            </a:r>
            <a:r>
              <a:rPr lang="hr-HR" noProof="0"/>
              <a:t> Software Development</a:t>
            </a:r>
          </a:p>
          <a:p>
            <a:r>
              <a:rPr lang="hr-HR" noProof="0"/>
              <a:t>Development </a:t>
            </a:r>
            <a:r>
              <a:rPr lang="hr-HR" noProof="0" err="1"/>
              <a:t>timeline</a:t>
            </a:r>
            <a:endParaRPr lang="hr-HR" noProof="0"/>
          </a:p>
          <a:p>
            <a:pPr lvl="1"/>
            <a:r>
              <a:rPr lang="hr-HR" err="1"/>
              <a:t>Around</a:t>
            </a:r>
            <a:r>
              <a:rPr lang="hr-HR"/>
              <a:t> 15 </a:t>
            </a:r>
            <a:r>
              <a:rPr lang="hr-HR" err="1"/>
              <a:t>weeks</a:t>
            </a:r>
            <a:endParaRPr lang="hr-HR"/>
          </a:p>
          <a:p>
            <a:pPr lvl="1"/>
            <a:r>
              <a:rPr lang="hr-HR" noProof="0"/>
              <a:t>First </a:t>
            </a:r>
            <a:r>
              <a:rPr lang="hr-HR" noProof="0" err="1"/>
              <a:t>phase</a:t>
            </a:r>
            <a:r>
              <a:rPr lang="hr-HR" noProof="0"/>
              <a:t>: </a:t>
            </a:r>
            <a:r>
              <a:rPr lang="hr-HR" noProof="0" err="1"/>
              <a:t>project</a:t>
            </a:r>
            <a:r>
              <a:rPr lang="hr-HR" noProof="0"/>
              <a:t> </a:t>
            </a:r>
            <a:r>
              <a:rPr lang="hr-HR" noProof="0" err="1"/>
              <a:t>documentation</a:t>
            </a:r>
            <a:r>
              <a:rPr lang="hr-HR" noProof="0"/>
              <a:t>, </a:t>
            </a:r>
            <a:r>
              <a:rPr lang="hr-HR" noProof="0" err="1"/>
              <a:t>defining</a:t>
            </a:r>
            <a:r>
              <a:rPr lang="hr-HR" noProof="0"/>
              <a:t> </a:t>
            </a:r>
            <a:r>
              <a:rPr lang="hr-HR" noProof="0" err="1"/>
              <a:t>functional</a:t>
            </a:r>
            <a:r>
              <a:rPr lang="hr-HR" noProof="0"/>
              <a:t> </a:t>
            </a:r>
            <a:r>
              <a:rPr lang="hr-HR" noProof="0" err="1"/>
              <a:t>tasks</a:t>
            </a:r>
            <a:r>
              <a:rPr lang="hr-HR" noProof="0"/>
              <a:t>, </a:t>
            </a:r>
            <a:r>
              <a:rPr lang="hr-HR" noProof="0" err="1"/>
              <a:t>researching</a:t>
            </a:r>
            <a:r>
              <a:rPr lang="hr-HR" noProof="0"/>
              <a:t>, </a:t>
            </a:r>
            <a:r>
              <a:rPr lang="hr-HR" noProof="0" err="1"/>
              <a:t>designing</a:t>
            </a:r>
            <a:r>
              <a:rPr lang="hr-HR" noProof="0"/>
              <a:t> </a:t>
            </a:r>
            <a:r>
              <a:rPr lang="hr-HR" noProof="0" err="1"/>
              <a:t>the</a:t>
            </a:r>
            <a:r>
              <a:rPr lang="hr-HR" noProof="0"/>
              <a:t> </a:t>
            </a:r>
            <a:r>
              <a:rPr lang="hr-HR" noProof="0" err="1"/>
              <a:t>architecture</a:t>
            </a:r>
            <a:r>
              <a:rPr lang="hr-HR" noProof="0"/>
              <a:t>, </a:t>
            </a:r>
            <a:r>
              <a:rPr lang="hr-HR" noProof="0" err="1"/>
              <a:t>creating</a:t>
            </a:r>
            <a:r>
              <a:rPr lang="hr-HR" noProof="0"/>
              <a:t> </a:t>
            </a:r>
            <a:r>
              <a:rPr lang="hr-HR" noProof="0" err="1"/>
              <a:t>an</a:t>
            </a:r>
            <a:r>
              <a:rPr lang="hr-HR" noProof="0"/>
              <a:t> </a:t>
            </a:r>
            <a:r>
              <a:rPr lang="hr-HR" noProof="0" err="1"/>
              <a:t>app</a:t>
            </a:r>
            <a:r>
              <a:rPr lang="hr-HR" noProof="0"/>
              <a:t> template, </a:t>
            </a:r>
            <a:r>
              <a:rPr lang="hr-HR" noProof="0" err="1"/>
              <a:t>implementing</a:t>
            </a:r>
            <a:r>
              <a:rPr lang="hr-HR" noProof="0"/>
              <a:t> </a:t>
            </a:r>
            <a:r>
              <a:rPr lang="hr-HR" noProof="0" err="1"/>
              <a:t>the</a:t>
            </a:r>
            <a:r>
              <a:rPr lang="hr-HR" noProof="0"/>
              <a:t> most </a:t>
            </a:r>
            <a:r>
              <a:rPr lang="hr-HR" noProof="0" err="1"/>
              <a:t>basic</a:t>
            </a:r>
            <a:r>
              <a:rPr lang="hr-HR" noProof="0"/>
              <a:t> </a:t>
            </a:r>
            <a:r>
              <a:rPr lang="hr-HR" noProof="0" err="1"/>
              <a:t>functions</a:t>
            </a:r>
            <a:endParaRPr lang="hr-HR" noProof="0"/>
          </a:p>
          <a:p>
            <a:pPr lvl="1"/>
            <a:r>
              <a:rPr lang="hr-HR" noProof="0" err="1"/>
              <a:t>Second</a:t>
            </a:r>
            <a:r>
              <a:rPr lang="hr-HR" noProof="0"/>
              <a:t> </a:t>
            </a:r>
            <a:r>
              <a:rPr lang="hr-HR" noProof="0" err="1"/>
              <a:t>phase</a:t>
            </a:r>
            <a:r>
              <a:rPr lang="hr-HR" noProof="0"/>
              <a:t>: </a:t>
            </a:r>
            <a:r>
              <a:rPr lang="hr-HR" noProof="0" err="1"/>
              <a:t>implementing</a:t>
            </a:r>
            <a:r>
              <a:rPr lang="hr-HR" noProof="0"/>
              <a:t> </a:t>
            </a:r>
            <a:r>
              <a:rPr lang="hr-HR" noProof="0" err="1"/>
              <a:t>all</a:t>
            </a:r>
            <a:r>
              <a:rPr lang="hr-HR" noProof="0"/>
              <a:t> </a:t>
            </a:r>
            <a:r>
              <a:rPr lang="hr-HR" noProof="0" err="1"/>
              <a:t>the</a:t>
            </a:r>
            <a:r>
              <a:rPr lang="hr-HR" noProof="0"/>
              <a:t> </a:t>
            </a:r>
            <a:r>
              <a:rPr lang="hr-HR" noProof="0" err="1"/>
              <a:t>othe</a:t>
            </a:r>
            <a:r>
              <a:rPr lang="hr-HR"/>
              <a:t>r </a:t>
            </a:r>
            <a:r>
              <a:rPr lang="hr-HR" err="1"/>
              <a:t>advanced</a:t>
            </a:r>
            <a:r>
              <a:rPr lang="hr-HR"/>
              <a:t> </a:t>
            </a:r>
            <a:r>
              <a:rPr lang="hr-HR" err="1"/>
              <a:t>functionalities</a:t>
            </a:r>
            <a:r>
              <a:rPr lang="hr-HR"/>
              <a:t>, </a:t>
            </a:r>
            <a:r>
              <a:rPr lang="hr-HR" err="1"/>
              <a:t>finishing</a:t>
            </a:r>
            <a:r>
              <a:rPr lang="hr-HR"/>
              <a:t> </a:t>
            </a:r>
            <a:r>
              <a:rPr lang="hr-HR" err="1"/>
              <a:t>the</a:t>
            </a:r>
            <a:r>
              <a:rPr lang="hr-HR"/>
              <a:t> </a:t>
            </a:r>
            <a:r>
              <a:rPr lang="hr-HR" err="1"/>
              <a:t>DobbySense</a:t>
            </a:r>
            <a:r>
              <a:rPr lang="hr-HR"/>
              <a:t> </a:t>
            </a:r>
            <a:r>
              <a:rPr lang="hr-HR" err="1"/>
              <a:t>pipeline</a:t>
            </a:r>
            <a:r>
              <a:rPr lang="hr-HR"/>
              <a:t>, </a:t>
            </a:r>
            <a:r>
              <a:rPr lang="hr-HR" err="1"/>
              <a:t>testing</a:t>
            </a:r>
            <a:r>
              <a:rPr lang="hr-HR"/>
              <a:t> </a:t>
            </a:r>
            <a:r>
              <a:rPr lang="hr-HR" err="1"/>
              <a:t>the</a:t>
            </a:r>
            <a:r>
              <a:rPr lang="hr-HR"/>
              <a:t> </a:t>
            </a:r>
            <a:r>
              <a:rPr lang="hr-HR" err="1"/>
              <a:t>app</a:t>
            </a:r>
            <a:r>
              <a:rPr lang="hr-HR"/>
              <a:t>, </a:t>
            </a:r>
            <a:r>
              <a:rPr lang="hr-HR" err="1"/>
              <a:t>debugging</a:t>
            </a:r>
            <a:r>
              <a:rPr lang="hr-HR"/>
              <a:t>, </a:t>
            </a:r>
            <a:r>
              <a:rPr lang="hr-HR" err="1"/>
              <a:t>documenting</a:t>
            </a:r>
            <a:endParaRPr lang="hr-HR" noProof="0"/>
          </a:p>
          <a:p>
            <a:pPr marL="457200" lvl="1" indent="0">
              <a:buNone/>
            </a:pPr>
            <a:endParaRPr lang="hr-HR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285223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F8B9C-EE44-A9DF-8CC3-646D0FA01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4E02D-3CC6-4A51-01BA-11035AFC8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err="1"/>
              <a:t>Organization</a:t>
            </a:r>
            <a:r>
              <a:rPr lang="hr-HR"/>
              <a:t> </a:t>
            </a:r>
            <a:r>
              <a:rPr lang="hr-HR" err="1"/>
              <a:t>of</a:t>
            </a:r>
            <a:r>
              <a:rPr lang="hr-HR"/>
              <a:t> </a:t>
            </a:r>
            <a:r>
              <a:rPr lang="hr-HR" err="1"/>
              <a:t>work</a:t>
            </a:r>
            <a:endParaRPr lang="hr-HR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2FAA9-A00F-9A9C-7E39-21C3B0583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18</a:t>
            </a:fld>
            <a:endParaRPr lang="hr-H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D2185-F265-2896-3C06-ED0F1C56A481}"/>
              </a:ext>
            </a:extLst>
          </p:cNvPr>
          <p:cNvSpPr txBox="1"/>
          <p:nvPr/>
        </p:nvSpPr>
        <p:spPr>
          <a:xfrm>
            <a:off x="3611929" y="6321872"/>
            <a:ext cx="1920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R"/>
              <a:t>Tool used: Gource</a:t>
            </a:r>
          </a:p>
          <a:p>
            <a:endParaRPr lang="en-HR"/>
          </a:p>
        </p:txBody>
      </p:sp>
      <p:pic>
        <p:nvPicPr>
          <p:cNvPr id="11" name="gource.mp4">
            <a:hlinkClick r:id="" action="ppaction://media"/>
            <a:extLst>
              <a:ext uri="{FF2B5EF4-FFF2-40B4-BE49-F238E27FC236}">
                <a16:creationId xmlns:a16="http://schemas.microsoft.com/office/drawing/2014/main" id="{36B8B159-89DE-816E-1C7F-B82C601504C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8" y="1139825"/>
            <a:ext cx="9001125" cy="5062538"/>
          </a:xfrm>
        </p:spPr>
      </p:pic>
    </p:spTree>
    <p:extLst>
      <p:ext uri="{BB962C8B-B14F-4D97-AF65-F5344CB8AC3E}">
        <p14:creationId xmlns:p14="http://schemas.microsoft.com/office/powerpoint/2010/main" val="324077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1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 err="1"/>
              <a:t>Conclusion</a:t>
            </a:r>
            <a:endParaRPr lang="hr-HR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noProof="0" err="1"/>
              <a:t>Experiences</a:t>
            </a:r>
            <a:r>
              <a:rPr lang="hr-HR" noProof="0"/>
              <a:t> &amp; </a:t>
            </a:r>
            <a:r>
              <a:rPr lang="hr-HR" noProof="0" err="1"/>
              <a:t>learned</a:t>
            </a:r>
            <a:r>
              <a:rPr lang="hr-HR" noProof="0"/>
              <a:t> </a:t>
            </a:r>
            <a:r>
              <a:rPr lang="hr-HR" noProof="0" err="1"/>
              <a:t>lessons</a:t>
            </a:r>
            <a:r>
              <a:rPr lang="hr-HR" noProof="0"/>
              <a:t>!</a:t>
            </a:r>
          </a:p>
          <a:p>
            <a:pPr lvl="1"/>
            <a:r>
              <a:rPr lang="hr-HR" err="1"/>
              <a:t>Overall</a:t>
            </a:r>
            <a:r>
              <a:rPr lang="hr-HR"/>
              <a:t>:</a:t>
            </a:r>
          </a:p>
          <a:p>
            <a:pPr lvl="2"/>
            <a:r>
              <a:rPr lang="hr-HR" err="1"/>
              <a:t>Communication</a:t>
            </a:r>
            <a:r>
              <a:rPr lang="hr-HR"/>
              <a:t> </a:t>
            </a:r>
            <a:r>
              <a:rPr lang="hr-HR" err="1"/>
              <a:t>and</a:t>
            </a:r>
            <a:r>
              <a:rPr lang="hr-HR"/>
              <a:t> </a:t>
            </a:r>
            <a:r>
              <a:rPr lang="hr-HR" err="1"/>
              <a:t>teamwork</a:t>
            </a:r>
            <a:r>
              <a:rPr lang="hr-HR"/>
              <a:t> </a:t>
            </a:r>
            <a:r>
              <a:rPr lang="hr-HR" err="1"/>
              <a:t>is</a:t>
            </a:r>
            <a:r>
              <a:rPr lang="hr-HR"/>
              <a:t> </a:t>
            </a:r>
            <a:r>
              <a:rPr lang="hr-HR" err="1"/>
              <a:t>the</a:t>
            </a:r>
            <a:r>
              <a:rPr lang="hr-HR"/>
              <a:t> most </a:t>
            </a:r>
            <a:r>
              <a:rPr lang="hr-HR" err="1"/>
              <a:t>important</a:t>
            </a:r>
            <a:r>
              <a:rPr lang="hr-HR"/>
              <a:t>.</a:t>
            </a:r>
          </a:p>
          <a:p>
            <a:pPr lvl="2"/>
            <a:r>
              <a:rPr lang="hr-HR" err="1"/>
              <a:t>Things</a:t>
            </a:r>
            <a:r>
              <a:rPr lang="hr-HR"/>
              <a:t> </a:t>
            </a:r>
            <a:r>
              <a:rPr lang="hr-HR" err="1"/>
              <a:t>don’t</a:t>
            </a:r>
            <a:r>
              <a:rPr lang="hr-HR"/>
              <a:t> </a:t>
            </a:r>
            <a:r>
              <a:rPr lang="hr-HR" err="1"/>
              <a:t>go</a:t>
            </a:r>
            <a:r>
              <a:rPr lang="hr-HR"/>
              <a:t> as </a:t>
            </a:r>
            <a:r>
              <a:rPr lang="hr-HR" err="1"/>
              <a:t>planned</a:t>
            </a:r>
            <a:r>
              <a:rPr lang="hr-HR"/>
              <a:t>, </a:t>
            </a:r>
            <a:r>
              <a:rPr lang="hr-HR" err="1"/>
              <a:t>so</a:t>
            </a:r>
            <a:r>
              <a:rPr lang="hr-HR"/>
              <a:t> </a:t>
            </a:r>
            <a:r>
              <a:rPr lang="hr-HR" err="1"/>
              <a:t>you</a:t>
            </a:r>
            <a:r>
              <a:rPr lang="hr-HR"/>
              <a:t> </a:t>
            </a:r>
            <a:r>
              <a:rPr lang="hr-HR" err="1"/>
              <a:t>have</a:t>
            </a:r>
            <a:r>
              <a:rPr lang="hr-HR"/>
              <a:t> to </a:t>
            </a:r>
            <a:r>
              <a:rPr lang="hr-HR" err="1"/>
              <a:t>rollback</a:t>
            </a:r>
            <a:r>
              <a:rPr lang="hr-HR"/>
              <a:t>, </a:t>
            </a:r>
            <a:r>
              <a:rPr lang="hr-HR" err="1"/>
              <a:t>find</a:t>
            </a:r>
            <a:r>
              <a:rPr lang="hr-HR"/>
              <a:t> a </a:t>
            </a:r>
            <a:r>
              <a:rPr lang="hr-HR" err="1"/>
              <a:t>new</a:t>
            </a:r>
            <a:r>
              <a:rPr lang="hr-HR"/>
              <a:t> </a:t>
            </a:r>
            <a:r>
              <a:rPr lang="hr-HR" err="1"/>
              <a:t>way</a:t>
            </a:r>
            <a:r>
              <a:rPr lang="hr-HR"/>
              <a:t> </a:t>
            </a:r>
            <a:r>
              <a:rPr lang="hr-HR" err="1"/>
              <a:t>and</a:t>
            </a:r>
            <a:r>
              <a:rPr lang="hr-HR"/>
              <a:t> </a:t>
            </a:r>
            <a:r>
              <a:rPr lang="hr-HR" err="1"/>
              <a:t>reiterate</a:t>
            </a:r>
            <a:r>
              <a:rPr lang="hr-HR"/>
              <a:t>.</a:t>
            </a:r>
          </a:p>
          <a:p>
            <a:pPr lvl="2"/>
            <a:r>
              <a:rPr lang="hr-HR" err="1"/>
              <a:t>Challenge</a:t>
            </a:r>
            <a:r>
              <a:rPr lang="hr-HR"/>
              <a:t> </a:t>
            </a:r>
            <a:r>
              <a:rPr lang="hr-HR" err="1"/>
              <a:t>working</a:t>
            </a:r>
            <a:r>
              <a:rPr lang="hr-HR"/>
              <a:t> </a:t>
            </a:r>
            <a:r>
              <a:rPr lang="hr-HR" err="1"/>
              <a:t>with</a:t>
            </a:r>
            <a:r>
              <a:rPr lang="hr-HR"/>
              <a:t> </a:t>
            </a:r>
            <a:r>
              <a:rPr lang="hr-HR" err="1"/>
              <a:t>new</a:t>
            </a:r>
            <a:r>
              <a:rPr lang="hr-HR"/>
              <a:t> </a:t>
            </a:r>
            <a:r>
              <a:rPr lang="hr-HR" err="1"/>
              <a:t>technologies</a:t>
            </a:r>
            <a:r>
              <a:rPr lang="hr-HR"/>
              <a:t> </a:t>
            </a:r>
            <a:r>
              <a:rPr lang="hr-HR" err="1"/>
              <a:t>and</a:t>
            </a:r>
            <a:r>
              <a:rPr lang="hr-HR"/>
              <a:t> </a:t>
            </a:r>
            <a:r>
              <a:rPr lang="hr-HR" err="1"/>
              <a:t>with</a:t>
            </a:r>
            <a:r>
              <a:rPr lang="hr-HR"/>
              <a:t> </a:t>
            </a:r>
            <a:r>
              <a:rPr lang="hr-HR" err="1"/>
              <a:t>people</a:t>
            </a:r>
            <a:r>
              <a:rPr lang="hr-HR"/>
              <a:t> </a:t>
            </a:r>
            <a:r>
              <a:rPr lang="hr-HR" err="1"/>
              <a:t>with</a:t>
            </a:r>
            <a:r>
              <a:rPr lang="hr-HR"/>
              <a:t> </a:t>
            </a:r>
            <a:r>
              <a:rPr lang="hr-HR" err="1"/>
              <a:t>different</a:t>
            </a:r>
            <a:r>
              <a:rPr lang="hr-HR"/>
              <a:t> </a:t>
            </a:r>
            <a:r>
              <a:rPr lang="hr-HR" err="1"/>
              <a:t>experience</a:t>
            </a:r>
            <a:r>
              <a:rPr lang="hr-HR"/>
              <a:t> </a:t>
            </a:r>
            <a:r>
              <a:rPr lang="hr-HR" err="1"/>
              <a:t>levels</a:t>
            </a:r>
            <a:r>
              <a:rPr lang="hr-HR"/>
              <a:t>.</a:t>
            </a:r>
          </a:p>
          <a:p>
            <a:pPr lvl="2"/>
            <a:r>
              <a:rPr lang="hr-HR" err="1"/>
              <a:t>Possible</a:t>
            </a:r>
            <a:r>
              <a:rPr lang="hr-HR"/>
              <a:t> </a:t>
            </a:r>
            <a:r>
              <a:rPr lang="hr-HR" err="1"/>
              <a:t>updates</a:t>
            </a:r>
            <a:r>
              <a:rPr lang="hr-HR"/>
              <a:t> </a:t>
            </a:r>
            <a:r>
              <a:rPr lang="hr-HR" err="1"/>
              <a:t>with</a:t>
            </a:r>
            <a:r>
              <a:rPr lang="hr-HR"/>
              <a:t> </a:t>
            </a:r>
            <a:r>
              <a:rPr lang="hr-HR" err="1"/>
              <a:t>new</a:t>
            </a:r>
            <a:r>
              <a:rPr lang="hr-HR"/>
              <a:t> </a:t>
            </a:r>
            <a:r>
              <a:rPr lang="hr-HR" err="1"/>
              <a:t>features</a:t>
            </a:r>
            <a:r>
              <a:rPr lang="hr-HR"/>
              <a:t> for </a:t>
            </a:r>
            <a:r>
              <a:rPr lang="hr-HR" err="1"/>
              <a:t>the</a:t>
            </a:r>
            <a:r>
              <a:rPr lang="hr-HR"/>
              <a:t> </a:t>
            </a:r>
            <a:r>
              <a:rPr lang="hr-HR" err="1"/>
              <a:t>social</a:t>
            </a:r>
            <a:r>
              <a:rPr lang="hr-HR"/>
              <a:t> </a:t>
            </a:r>
            <a:r>
              <a:rPr lang="hr-HR" err="1"/>
              <a:t>aspect</a:t>
            </a:r>
            <a:r>
              <a:rPr lang="hr-HR"/>
              <a:t> </a:t>
            </a:r>
            <a:r>
              <a:rPr lang="hr-HR" err="1"/>
              <a:t>of</a:t>
            </a:r>
            <a:r>
              <a:rPr lang="hr-HR"/>
              <a:t> </a:t>
            </a:r>
            <a:r>
              <a:rPr lang="hr-HR" err="1"/>
              <a:t>the</a:t>
            </a:r>
            <a:r>
              <a:rPr lang="hr-HR"/>
              <a:t> </a:t>
            </a:r>
            <a:r>
              <a:rPr lang="hr-HR" err="1"/>
              <a:t>app</a:t>
            </a:r>
            <a:r>
              <a:rPr lang="hr-HR"/>
              <a:t>.</a:t>
            </a:r>
          </a:p>
          <a:p>
            <a:pPr marL="354375" lvl="2" indent="0">
              <a:buNone/>
            </a:pPr>
            <a:endParaRPr lang="hr-HR" noProof="0"/>
          </a:p>
          <a:p>
            <a:pPr lvl="1"/>
            <a:r>
              <a:rPr lang="hr-HR" noProof="0" err="1"/>
              <a:t>DobbySense</a:t>
            </a:r>
            <a:r>
              <a:rPr lang="hr-HR"/>
              <a:t>:</a:t>
            </a:r>
          </a:p>
          <a:p>
            <a:pPr lvl="2"/>
            <a:r>
              <a:rPr lang="hr-HR" err="1"/>
              <a:t>Built</a:t>
            </a:r>
            <a:r>
              <a:rPr lang="hr-HR"/>
              <a:t> a </a:t>
            </a:r>
            <a:r>
              <a:rPr lang="hr-HR" err="1"/>
              <a:t>whole</a:t>
            </a:r>
            <a:r>
              <a:rPr lang="hr-HR"/>
              <a:t> </a:t>
            </a:r>
            <a:r>
              <a:rPr lang="hr-HR" err="1"/>
              <a:t>recommendation</a:t>
            </a:r>
            <a:r>
              <a:rPr lang="hr-HR"/>
              <a:t> system </a:t>
            </a:r>
            <a:r>
              <a:rPr lang="hr-HR" err="1"/>
              <a:t>pipeline</a:t>
            </a:r>
            <a:r>
              <a:rPr lang="hr-HR"/>
              <a:t>.</a:t>
            </a:r>
          </a:p>
          <a:p>
            <a:pPr lvl="2"/>
            <a:r>
              <a:rPr lang="hr-HR" err="1"/>
              <a:t>The</a:t>
            </a:r>
            <a:r>
              <a:rPr lang="hr-HR"/>
              <a:t> </a:t>
            </a:r>
            <a:r>
              <a:rPr lang="hr-HR" err="1"/>
              <a:t>perfect</a:t>
            </a:r>
            <a:r>
              <a:rPr lang="hr-HR"/>
              <a:t> </a:t>
            </a:r>
            <a:r>
              <a:rPr lang="hr-HR" err="1"/>
              <a:t>recommendation</a:t>
            </a:r>
            <a:r>
              <a:rPr lang="hr-HR"/>
              <a:t> system </a:t>
            </a:r>
            <a:r>
              <a:rPr lang="en-GB"/>
              <a:t>continuously</a:t>
            </a:r>
            <a:r>
              <a:rPr lang="hr-HR"/>
              <a:t> </a:t>
            </a:r>
            <a:r>
              <a:rPr lang="hr-HR" err="1"/>
              <a:t>takes</a:t>
            </a:r>
            <a:r>
              <a:rPr lang="hr-HR"/>
              <a:t> </a:t>
            </a:r>
            <a:r>
              <a:rPr lang="hr-HR" err="1"/>
              <a:t>users</a:t>
            </a:r>
            <a:r>
              <a:rPr lang="hr-HR"/>
              <a:t>’ </a:t>
            </a:r>
            <a:r>
              <a:rPr lang="hr-HR" err="1"/>
              <a:t>ratings</a:t>
            </a:r>
            <a:r>
              <a:rPr lang="hr-HR"/>
              <a:t> </a:t>
            </a:r>
            <a:r>
              <a:rPr lang="hr-HR" err="1"/>
              <a:t>and</a:t>
            </a:r>
            <a:r>
              <a:rPr lang="hr-HR"/>
              <a:t> </a:t>
            </a:r>
            <a:r>
              <a:rPr lang="hr-HR" err="1"/>
              <a:t>adjusts</a:t>
            </a:r>
            <a:r>
              <a:rPr lang="hr-HR"/>
              <a:t> </a:t>
            </a:r>
            <a:r>
              <a:rPr lang="hr-HR" err="1"/>
              <a:t>suggestions</a:t>
            </a:r>
            <a:r>
              <a:rPr lang="hr-HR"/>
              <a:t>. </a:t>
            </a:r>
            <a:r>
              <a:rPr lang="hr-HR" err="1"/>
              <a:t>However</a:t>
            </a:r>
            <a:r>
              <a:rPr lang="hr-HR"/>
              <a:t>, </a:t>
            </a:r>
            <a:r>
              <a:rPr lang="hr-HR" err="1"/>
              <a:t>this</a:t>
            </a:r>
            <a:r>
              <a:rPr lang="hr-HR"/>
              <a:t> </a:t>
            </a:r>
            <a:r>
              <a:rPr lang="hr-HR" err="1"/>
              <a:t>is</a:t>
            </a:r>
            <a:r>
              <a:rPr lang="hr-HR"/>
              <a:t> </a:t>
            </a:r>
            <a:r>
              <a:rPr lang="hr-HR" err="1"/>
              <a:t>very</a:t>
            </a:r>
            <a:r>
              <a:rPr lang="hr-HR"/>
              <a:t> </a:t>
            </a:r>
            <a:r>
              <a:rPr lang="hr-HR" err="1"/>
              <a:t>compute</a:t>
            </a:r>
            <a:r>
              <a:rPr lang="hr-HR"/>
              <a:t> </a:t>
            </a:r>
            <a:r>
              <a:rPr lang="hr-HR" err="1"/>
              <a:t>intensive</a:t>
            </a:r>
            <a:r>
              <a:rPr lang="hr-HR"/>
              <a:t> </a:t>
            </a:r>
            <a:r>
              <a:rPr lang="hr-HR" err="1"/>
              <a:t>and</a:t>
            </a:r>
            <a:r>
              <a:rPr lang="hr-HR"/>
              <a:t> </a:t>
            </a:r>
            <a:r>
              <a:rPr lang="hr-HR" err="1"/>
              <a:t>requires</a:t>
            </a:r>
            <a:r>
              <a:rPr lang="hr-HR"/>
              <a:t> a </a:t>
            </a:r>
            <a:r>
              <a:rPr lang="hr-HR" err="1"/>
              <a:t>lot</a:t>
            </a:r>
            <a:r>
              <a:rPr lang="hr-HR"/>
              <a:t> </a:t>
            </a:r>
            <a:r>
              <a:rPr lang="hr-HR" err="1"/>
              <a:t>of</a:t>
            </a:r>
            <a:r>
              <a:rPr lang="hr-HR"/>
              <a:t> </a:t>
            </a:r>
            <a:r>
              <a:rPr lang="hr-HR" err="1"/>
              <a:t>resources</a:t>
            </a:r>
            <a:r>
              <a:rPr lang="hr-HR"/>
              <a:t>, </a:t>
            </a:r>
            <a:r>
              <a:rPr lang="hr-HR" err="1"/>
              <a:t>e.g</a:t>
            </a:r>
            <a:r>
              <a:rPr lang="hr-HR"/>
              <a:t>. a </a:t>
            </a:r>
            <a:r>
              <a:rPr lang="hr-HR" err="1"/>
              <a:t>lot</a:t>
            </a:r>
            <a:r>
              <a:rPr lang="hr-HR"/>
              <a:t> </a:t>
            </a:r>
            <a:r>
              <a:rPr lang="hr-HR" err="1"/>
              <a:t>of</a:t>
            </a:r>
            <a:r>
              <a:rPr lang="hr-HR"/>
              <a:t> </a:t>
            </a:r>
            <a:r>
              <a:rPr lang="hr-HR" err="1"/>
              <a:t>GPUs</a:t>
            </a:r>
            <a:r>
              <a:rPr lang="hr-HR"/>
              <a:t>.</a:t>
            </a:r>
          </a:p>
          <a:p>
            <a:pPr lvl="2"/>
            <a:r>
              <a:rPr lang="hr-HR" err="1"/>
              <a:t>Could</a:t>
            </a:r>
            <a:r>
              <a:rPr lang="hr-HR"/>
              <a:t> </a:t>
            </a:r>
            <a:r>
              <a:rPr lang="hr-HR" err="1"/>
              <a:t>scale</a:t>
            </a:r>
            <a:r>
              <a:rPr lang="hr-HR"/>
              <a:t> </a:t>
            </a:r>
            <a:r>
              <a:rPr lang="hr-HR" err="1"/>
              <a:t>and</a:t>
            </a:r>
            <a:r>
              <a:rPr lang="hr-HR"/>
              <a:t> </a:t>
            </a:r>
            <a:r>
              <a:rPr lang="hr-HR" err="1"/>
              <a:t>reanalyze</a:t>
            </a:r>
            <a:r>
              <a:rPr lang="hr-HR"/>
              <a:t> &amp; </a:t>
            </a:r>
            <a:r>
              <a:rPr lang="hr-HR" err="1"/>
              <a:t>reiterate</a:t>
            </a:r>
            <a:r>
              <a:rPr lang="hr-HR"/>
              <a:t> to make </a:t>
            </a:r>
            <a:r>
              <a:rPr lang="hr-HR" err="1"/>
              <a:t>the</a:t>
            </a:r>
            <a:r>
              <a:rPr lang="hr-HR"/>
              <a:t> model </a:t>
            </a:r>
            <a:r>
              <a:rPr lang="hr-HR" err="1"/>
              <a:t>better</a:t>
            </a:r>
            <a:r>
              <a:rPr lang="hr-HR"/>
              <a:t>.</a:t>
            </a:r>
          </a:p>
          <a:p>
            <a:pPr marL="354375" lvl="2" indent="0">
              <a:buNone/>
            </a:pPr>
            <a:endParaRPr lang="hr-HR" noProof="0">
              <a:sym typeface="Wingdings" panose="05000000000000000000" pitchFamily="2" charset="2"/>
            </a:endParaRPr>
          </a:p>
          <a:p>
            <a:pPr marL="354375" lvl="2" indent="0">
              <a:buNone/>
            </a:pPr>
            <a:endParaRPr lang="hr-HR" noProof="0">
              <a:sym typeface="Wingdings" panose="05000000000000000000" pitchFamily="2" charset="2"/>
            </a:endParaRPr>
          </a:p>
          <a:p>
            <a:pPr lvl="1"/>
            <a:r>
              <a:rPr lang="hr-HR" noProof="0"/>
              <a:t>P.S. </a:t>
            </a:r>
            <a:r>
              <a:rPr lang="hr-HR" noProof="0" err="1"/>
              <a:t>Don’t</a:t>
            </a:r>
            <a:r>
              <a:rPr lang="hr-HR" noProof="0"/>
              <a:t> </a:t>
            </a:r>
            <a:r>
              <a:rPr lang="hr-HR" noProof="0" err="1"/>
              <a:t>merge</a:t>
            </a:r>
            <a:r>
              <a:rPr lang="hr-HR" noProof="0"/>
              <a:t> </a:t>
            </a:r>
            <a:r>
              <a:rPr lang="hr-HR" noProof="0" err="1"/>
              <a:t>features</a:t>
            </a:r>
            <a:r>
              <a:rPr lang="hr-HR" noProof="0"/>
              <a:t> at 2AM.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8259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noProof="0"/>
              <a:t>Team </a:t>
            </a:r>
            <a:r>
              <a:rPr lang="hr-HR" noProof="0" err="1"/>
              <a:t>members</a:t>
            </a:r>
            <a:endParaRPr lang="hr-HR" noProof="0"/>
          </a:p>
          <a:p>
            <a:r>
              <a:rPr lang="en-GB"/>
              <a:t>About the project</a:t>
            </a:r>
          </a:p>
          <a:p>
            <a:r>
              <a:rPr lang="en-GB"/>
              <a:t>Request review</a:t>
            </a:r>
          </a:p>
          <a:p>
            <a:r>
              <a:rPr lang="en-GB"/>
              <a:t>Architecture</a:t>
            </a:r>
          </a:p>
          <a:p>
            <a:pPr lvl="1"/>
            <a:r>
              <a:rPr lang="en-GB"/>
              <a:t>UML use case diagrams</a:t>
            </a:r>
          </a:p>
          <a:p>
            <a:pPr lvl="1"/>
            <a:r>
              <a:rPr lang="en-GB"/>
              <a:t>System architecture</a:t>
            </a:r>
          </a:p>
          <a:p>
            <a:pPr lvl="1"/>
            <a:r>
              <a:rPr lang="en-GB"/>
              <a:t>ER Database model</a:t>
            </a:r>
          </a:p>
          <a:p>
            <a:pPr lvl="1"/>
            <a:r>
              <a:rPr lang="en-GB"/>
              <a:t>Dynamic </a:t>
            </a:r>
            <a:r>
              <a:rPr lang="en-GB" err="1"/>
              <a:t>behavior</a:t>
            </a:r>
            <a:r>
              <a:rPr lang="en-GB"/>
              <a:t> of Dobby</a:t>
            </a:r>
          </a:p>
          <a:p>
            <a:pPr lvl="1"/>
            <a:r>
              <a:rPr lang="en-GB"/>
              <a:t>Testing</a:t>
            </a:r>
          </a:p>
          <a:p>
            <a:r>
              <a:rPr lang="en-GB" noProof="0"/>
              <a:t>Used tools </a:t>
            </a:r>
            <a:r>
              <a:rPr lang="en-GB"/>
              <a:t>&amp; technologies</a:t>
            </a:r>
            <a:endParaRPr lang="hr-HR" noProof="0"/>
          </a:p>
          <a:p>
            <a:r>
              <a:rPr lang="en-GB"/>
              <a:t>Organization of work</a:t>
            </a:r>
          </a:p>
          <a:p>
            <a:r>
              <a:rPr lang="en-GB"/>
              <a:t>Conclusion</a:t>
            </a:r>
          </a:p>
          <a:p>
            <a:endParaRPr lang="hr-HR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0753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CCC5E-8F0C-4678-41F6-563B723D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noProof="0"/>
              <a:t>Team </a:t>
            </a:r>
            <a:r>
              <a:rPr lang="hr-HR" noProof="0" err="1"/>
              <a:t>members</a:t>
            </a:r>
            <a:endParaRPr lang="hr-HR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85B14-6D23-2394-890E-2F2CE0684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noProof="0"/>
              <a:t>Matija Akrap – Team </a:t>
            </a:r>
            <a:r>
              <a:rPr lang="hr-HR" noProof="0" err="1"/>
              <a:t>lead</a:t>
            </a:r>
            <a:r>
              <a:rPr lang="hr-HR" noProof="0"/>
              <a:t>, </a:t>
            </a:r>
            <a:r>
              <a:rPr lang="hr-HR" noProof="0" err="1"/>
              <a:t>backend</a:t>
            </a:r>
            <a:endParaRPr lang="hr-HR" noProof="0"/>
          </a:p>
          <a:p>
            <a:r>
              <a:rPr lang="hr-HR"/>
              <a:t>David Grabovac -</a:t>
            </a:r>
            <a:r>
              <a:rPr lang="hr-HR" noProof="0"/>
              <a:t> </a:t>
            </a:r>
            <a:r>
              <a:rPr lang="hr-HR"/>
              <a:t>B</a:t>
            </a:r>
            <a:r>
              <a:rPr lang="hr-HR" noProof="0" err="1"/>
              <a:t>ackend</a:t>
            </a:r>
            <a:endParaRPr lang="hr-HR" noProof="0"/>
          </a:p>
          <a:p>
            <a:r>
              <a:rPr lang="hr-HR"/>
              <a:t>Helena </a:t>
            </a:r>
            <a:r>
              <a:rPr lang="hr-HR" err="1"/>
              <a:t>Floreani</a:t>
            </a:r>
            <a:r>
              <a:rPr lang="hr-HR"/>
              <a:t> – </a:t>
            </a:r>
            <a:r>
              <a:rPr lang="hr-HR" err="1"/>
              <a:t>Frontend</a:t>
            </a:r>
            <a:endParaRPr lang="hr-HR"/>
          </a:p>
          <a:p>
            <a:r>
              <a:rPr lang="hr-HR" noProof="0" err="1"/>
              <a:t>Fran</a:t>
            </a:r>
            <a:r>
              <a:rPr lang="hr-HR" noProof="0"/>
              <a:t> Kramberger – </a:t>
            </a:r>
            <a:r>
              <a:rPr lang="hr-HR"/>
              <a:t>F</a:t>
            </a:r>
            <a:r>
              <a:rPr lang="hr-HR" noProof="0" err="1"/>
              <a:t>rontend</a:t>
            </a:r>
            <a:r>
              <a:rPr lang="hr-HR" noProof="0"/>
              <a:t>, </a:t>
            </a:r>
            <a:r>
              <a:rPr lang="hr-HR" noProof="0" err="1"/>
              <a:t>documentation</a:t>
            </a:r>
            <a:endParaRPr lang="hr-HR" noProof="0"/>
          </a:p>
          <a:p>
            <a:r>
              <a:rPr lang="hr-HR"/>
              <a:t>Nora </a:t>
            </a:r>
            <a:r>
              <a:rPr lang="hr-HR" err="1"/>
              <a:t>Milolović</a:t>
            </a:r>
            <a:r>
              <a:rPr lang="hr-HR"/>
              <a:t> - </a:t>
            </a:r>
            <a:r>
              <a:rPr lang="hr-HR" err="1"/>
              <a:t>Frontend</a:t>
            </a:r>
            <a:r>
              <a:rPr lang="hr-HR"/>
              <a:t>, design</a:t>
            </a:r>
          </a:p>
          <a:p>
            <a:r>
              <a:rPr lang="hr-HR" noProof="0"/>
              <a:t>Luka Volarević – </a:t>
            </a:r>
            <a:r>
              <a:rPr lang="hr-HR" noProof="0" err="1"/>
              <a:t>Database</a:t>
            </a:r>
            <a:r>
              <a:rPr lang="hr-HR" noProof="0"/>
              <a:t>, </a:t>
            </a:r>
            <a:r>
              <a:rPr lang="hr-HR" noProof="0" err="1"/>
              <a:t>DevOps</a:t>
            </a:r>
            <a:endParaRPr lang="hr-HR" noProof="0"/>
          </a:p>
          <a:p>
            <a:r>
              <a:rPr lang="hr-HR"/>
              <a:t>Jurica </a:t>
            </a:r>
            <a:r>
              <a:rPr lang="hr-HR" err="1"/>
              <a:t>Šlibar</a:t>
            </a:r>
            <a:r>
              <a:rPr lang="hr-HR"/>
              <a:t> – </a:t>
            </a:r>
            <a:r>
              <a:rPr lang="hr-HR" err="1"/>
              <a:t>DobbySense</a:t>
            </a:r>
            <a:endParaRPr lang="hr-HR" noProof="0"/>
          </a:p>
          <a:p>
            <a:pPr marL="0" indent="0">
              <a:buNone/>
            </a:pPr>
            <a:endParaRPr lang="hr-HR" noProof="0"/>
          </a:p>
          <a:p>
            <a:pPr marL="0" indent="0">
              <a:buNone/>
            </a:pPr>
            <a:endParaRPr lang="hr-HR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E38AF-35BC-BD40-AC94-1AB4341B3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35151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A0B7E-6D2D-545E-3942-807E5763C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9" y="36000"/>
            <a:ext cx="7920000" cy="828262"/>
          </a:xfrm>
        </p:spPr>
        <p:txBody>
          <a:bodyPr/>
          <a:lstStyle/>
          <a:p>
            <a:r>
              <a:rPr lang="hr-HR" err="1"/>
              <a:t>About</a:t>
            </a:r>
            <a:r>
              <a:rPr lang="hr-HR"/>
              <a:t> </a:t>
            </a:r>
            <a:r>
              <a:rPr lang="hr-HR" err="1"/>
              <a:t>the</a:t>
            </a:r>
            <a:r>
              <a:rPr lang="hr-HR"/>
              <a:t> </a:t>
            </a:r>
            <a:r>
              <a:rPr lang="hr-HR" err="1"/>
              <a:t>project</a:t>
            </a:r>
            <a:endParaRPr lang="hr-HR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DC0A7-2EBE-B97D-F71C-97BD62047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" y="972000"/>
            <a:ext cx="9000000" cy="5400000"/>
          </a:xfrm>
        </p:spPr>
        <p:txBody>
          <a:bodyPr>
            <a:normAutofit/>
          </a:bodyPr>
          <a:lstStyle/>
          <a:p>
            <a:r>
              <a:rPr lang="en-GB"/>
              <a:t>We are developing a social network for movies and series that combines social interaction with a recommendation system that finds media tailored to users' needs.</a:t>
            </a:r>
          </a:p>
          <a:p>
            <a:pPr marL="0" indent="0">
              <a:buNone/>
            </a:pPr>
            <a:endParaRPr lang="hr-HR"/>
          </a:p>
          <a:p>
            <a:r>
              <a:rPr lang="hr-HR" altLang="sr-Latn-RS" err="1"/>
              <a:t>Functionalities</a:t>
            </a:r>
            <a:r>
              <a:rPr lang="hr-HR" altLang="sr-Latn-RS"/>
              <a:t>: </a:t>
            </a:r>
          </a:p>
          <a:p>
            <a:pPr lvl="1"/>
            <a:r>
              <a:rPr lang="en-GB"/>
              <a:t>searching for movies and series, rating &amp; reviewing them, commenting on reviews, adding content to personal watchlists </a:t>
            </a:r>
          </a:p>
          <a:p>
            <a:pPr lvl="1"/>
            <a:r>
              <a:rPr lang="en-GB"/>
              <a:t>the ability to send messages and recommend content to friends</a:t>
            </a:r>
          </a:p>
          <a:p>
            <a:pPr lvl="1"/>
            <a:r>
              <a:rPr lang="en-GB"/>
              <a:t>ML system (DobbySense) that suggests content based on the user’s tastes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24A85-3B76-EBCB-772E-CD8CF3165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260" y="6501038"/>
            <a:ext cx="475056" cy="288000"/>
          </a:xfrm>
        </p:spPr>
        <p:txBody>
          <a:bodyPr/>
          <a:lstStyle/>
          <a:p>
            <a:fld id="{FAA41844-C0CA-4144-9D6C-D993F0C0FAB4}" type="slidenum">
              <a:rPr lang="hr-HR" smtClean="0"/>
              <a:pPr/>
              <a:t>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39409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44F3C0-DBBE-8D79-274D-DB10D44A2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3E090-C7A3-09B0-DDDC-FC93F5CCC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999" y="36000"/>
            <a:ext cx="7920000" cy="828262"/>
          </a:xfrm>
        </p:spPr>
        <p:txBody>
          <a:bodyPr/>
          <a:lstStyle/>
          <a:p>
            <a:r>
              <a:rPr lang="hr-HR" err="1"/>
              <a:t>About</a:t>
            </a:r>
            <a:r>
              <a:rPr lang="hr-HR"/>
              <a:t> </a:t>
            </a:r>
            <a:r>
              <a:rPr lang="hr-HR" err="1"/>
              <a:t>the</a:t>
            </a:r>
            <a:r>
              <a:rPr lang="hr-HR"/>
              <a:t> </a:t>
            </a:r>
            <a:r>
              <a:rPr lang="hr-HR" err="1"/>
              <a:t>project</a:t>
            </a:r>
            <a:endParaRPr lang="hr-HR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02B35-27FE-45D6-85AE-DFF6EF150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" y="972000"/>
            <a:ext cx="9000000" cy="5400000"/>
          </a:xfrm>
        </p:spPr>
        <p:txBody>
          <a:bodyPr>
            <a:normAutofit/>
          </a:bodyPr>
          <a:lstStyle/>
          <a:p>
            <a:r>
              <a:rPr lang="en-GB" dirty="0"/>
              <a:t>Similar solutions already exist:</a:t>
            </a:r>
          </a:p>
          <a:p>
            <a:pPr lvl="1"/>
            <a:r>
              <a:rPr lang="en-GB" dirty="0"/>
              <a:t>Letterboxd</a:t>
            </a:r>
          </a:p>
          <a:p>
            <a:pPr lvl="1"/>
            <a:r>
              <a:rPr lang="en-GB" dirty="0"/>
              <a:t>IMDb</a:t>
            </a:r>
          </a:p>
          <a:p>
            <a:pPr marL="0" indent="0">
              <a:buNone/>
            </a:pPr>
            <a:endParaRPr lang="hr-HR" dirty="0"/>
          </a:p>
          <a:p>
            <a:r>
              <a:rPr lang="hr-HR" altLang="sr-Latn-RS" dirty="0" err="1"/>
              <a:t>Our</a:t>
            </a:r>
            <a:r>
              <a:rPr lang="hr-HR" altLang="sr-Latn-RS" dirty="0"/>
              <a:t> </a:t>
            </a:r>
            <a:r>
              <a:rPr lang="hr-HR" altLang="sr-Latn-RS" dirty="0" err="1"/>
              <a:t>advantage</a:t>
            </a:r>
            <a:r>
              <a:rPr lang="hr-HR" altLang="sr-Latn-RS" dirty="0"/>
              <a:t>: </a:t>
            </a:r>
          </a:p>
          <a:p>
            <a:pPr lvl="1"/>
            <a:r>
              <a:rPr lang="en-GB" dirty="0"/>
              <a:t>A recommendation system</a:t>
            </a:r>
          </a:p>
          <a:p>
            <a:pPr lvl="1"/>
            <a:r>
              <a:rPr lang="en-GB" dirty="0"/>
              <a:t>Personalised suggestions</a:t>
            </a:r>
          </a:p>
          <a:p>
            <a:pPr lvl="1"/>
            <a:r>
              <a:rPr lang="en-GB" dirty="0"/>
              <a:t>Messages, groups, sharing movies &amp; shows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C1366-6A75-F368-E635-9DDEA49C2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9260" y="6501038"/>
            <a:ext cx="475056" cy="288000"/>
          </a:xfrm>
        </p:spPr>
        <p:txBody>
          <a:bodyPr/>
          <a:lstStyle/>
          <a:p>
            <a:fld id="{FAA41844-C0CA-4144-9D6C-D993F0C0FAB4}" type="slidenum">
              <a:rPr lang="hr-HR" smtClean="0"/>
              <a:pPr/>
              <a:t>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21631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Request 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err="1"/>
              <a:t>Functional</a:t>
            </a:r>
            <a:r>
              <a:rPr lang="hr-HR"/>
              <a:t> </a:t>
            </a:r>
            <a:r>
              <a:rPr lang="hr-HR" err="1"/>
              <a:t>requirements</a:t>
            </a:r>
            <a:r>
              <a:rPr lang="hr-HR"/>
              <a:t>:</a:t>
            </a:r>
          </a:p>
          <a:p>
            <a:pPr lvl="1"/>
            <a:r>
              <a:rPr lang="hr-HR" err="1"/>
              <a:t>Signup</a:t>
            </a:r>
            <a:r>
              <a:rPr lang="hr-HR"/>
              <a:t>: </a:t>
            </a:r>
            <a:r>
              <a:rPr lang="hr-HR" err="1"/>
              <a:t>user</a:t>
            </a:r>
            <a:endParaRPr lang="hr-HR"/>
          </a:p>
          <a:p>
            <a:pPr lvl="1"/>
            <a:r>
              <a:rPr lang="hr-HR" err="1"/>
              <a:t>Functional</a:t>
            </a:r>
            <a:r>
              <a:rPr lang="hr-HR"/>
              <a:t> </a:t>
            </a:r>
            <a:r>
              <a:rPr lang="hr-HR" err="1"/>
              <a:t>requirements</a:t>
            </a:r>
            <a:r>
              <a:rPr lang="hr-HR"/>
              <a:t> </a:t>
            </a:r>
            <a:r>
              <a:rPr lang="hr-HR" err="1"/>
              <a:t>of</a:t>
            </a:r>
            <a:r>
              <a:rPr lang="hr-HR"/>
              <a:t> </a:t>
            </a:r>
            <a:r>
              <a:rPr lang="hr-HR" err="1"/>
              <a:t>the</a:t>
            </a:r>
            <a:r>
              <a:rPr lang="hr-HR"/>
              <a:t> </a:t>
            </a:r>
            <a:r>
              <a:rPr lang="hr-HR" err="1"/>
              <a:t>user</a:t>
            </a:r>
            <a:r>
              <a:rPr lang="hr-HR"/>
              <a:t>:</a:t>
            </a:r>
          </a:p>
          <a:p>
            <a:pPr lvl="2"/>
            <a:r>
              <a:rPr lang="en-GB"/>
              <a:t>Profile page: basic user information (username, avatar, bio) </a:t>
            </a:r>
          </a:p>
          <a:p>
            <a:pPr lvl="2"/>
            <a:r>
              <a:rPr lang="en-GB"/>
              <a:t>Functionalities: </a:t>
            </a:r>
          </a:p>
          <a:p>
            <a:pPr lvl="3"/>
            <a:r>
              <a:rPr lang="en-GB"/>
              <a:t>View media: detailed information about movies and TV shows (title, description, genre, poster)</a:t>
            </a:r>
          </a:p>
          <a:p>
            <a:pPr lvl="3"/>
            <a:r>
              <a:rPr lang="en-GB"/>
              <a:t>Rate and review content</a:t>
            </a:r>
          </a:p>
          <a:p>
            <a:pPr lvl="3"/>
            <a:r>
              <a:rPr lang="en-GB"/>
              <a:t>Follow other users and their activity</a:t>
            </a:r>
          </a:p>
          <a:p>
            <a:pPr lvl="3"/>
            <a:r>
              <a:rPr lang="en-GB"/>
              <a:t>View personalized activity feed (friends’ reviews, comments, recommendations)</a:t>
            </a:r>
          </a:p>
          <a:p>
            <a:pPr lvl="3"/>
            <a:r>
              <a:rPr lang="en-GB"/>
              <a:t>Send and receive messages from other users</a:t>
            </a:r>
          </a:p>
          <a:p>
            <a:pPr lvl="1"/>
            <a:r>
              <a:rPr lang="en-GB"/>
              <a:t>Technical Functionalities: </a:t>
            </a:r>
          </a:p>
          <a:p>
            <a:pPr lvl="2"/>
            <a:r>
              <a:rPr lang="en-GB"/>
              <a:t>Registration via OAuth 2.0 (Google)</a:t>
            </a:r>
          </a:p>
          <a:p>
            <a:pPr lvl="2"/>
            <a:r>
              <a:rPr lang="en-GB"/>
              <a:t>Media recommendation: system uses content-based and collaborative filtering</a:t>
            </a:r>
          </a:p>
          <a:p>
            <a:pPr lvl="2"/>
            <a:r>
              <a:rPr lang="en-GB"/>
              <a:t>Integration with external API (TMDB) for movie and TV show data</a:t>
            </a:r>
          </a:p>
          <a:p>
            <a:pPr lvl="2"/>
            <a:r>
              <a:rPr lang="en-GB"/>
              <a:t>Frontend: </a:t>
            </a:r>
            <a:r>
              <a:rPr lang="en-GB" err="1"/>
              <a:t>Next.js</a:t>
            </a:r>
            <a:r>
              <a:rPr lang="en-GB"/>
              <a:t> (React)</a:t>
            </a:r>
          </a:p>
          <a:p>
            <a:pPr lvl="2"/>
            <a:r>
              <a:rPr lang="en-GB"/>
              <a:t>Backend: </a:t>
            </a:r>
            <a:r>
              <a:rPr lang="en-GB" err="1"/>
              <a:t>Next.js</a:t>
            </a:r>
            <a:r>
              <a:rPr lang="en-GB"/>
              <a:t> API + PostgreSQL database</a:t>
            </a:r>
          </a:p>
          <a:p>
            <a:pPr lvl="2"/>
            <a:r>
              <a:rPr lang="en-GB"/>
              <a:t>Recommendation engine implemented Responsive design and support for concurrent users</a:t>
            </a:r>
          </a:p>
          <a:p>
            <a:pPr lvl="1"/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61375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A9BD8-4909-8323-BF54-60313C3E4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3E7E1-0F14-2991-5199-293D9DCCB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Request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C733D-D0BA-299A-DB23-025194656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err="1"/>
              <a:t>Non-Functional</a:t>
            </a:r>
            <a:r>
              <a:rPr lang="hr-HR"/>
              <a:t> </a:t>
            </a:r>
            <a:r>
              <a:rPr lang="hr-HR" err="1"/>
              <a:t>requirements</a:t>
            </a:r>
            <a:r>
              <a:rPr lang="hr-HR"/>
              <a:t>:</a:t>
            </a:r>
            <a:endParaRPr lang="en-GB"/>
          </a:p>
          <a:p>
            <a:pPr lvl="1"/>
            <a:r>
              <a:rPr lang="en-GB"/>
              <a:t>Design and User Experience (UI/UX)</a:t>
            </a:r>
          </a:p>
          <a:p>
            <a:pPr lvl="2"/>
            <a:r>
              <a:rPr lang="en-GB"/>
              <a:t>App responsiveness, adapted to all devices</a:t>
            </a:r>
          </a:p>
          <a:p>
            <a:pPr lvl="2"/>
            <a:r>
              <a:rPr lang="en-GB"/>
              <a:t>Component consistency</a:t>
            </a:r>
          </a:p>
          <a:p>
            <a:pPr lvl="1"/>
            <a:r>
              <a:rPr lang="en-GB"/>
              <a:t>Security and Reliability</a:t>
            </a:r>
          </a:p>
          <a:p>
            <a:pPr lvl="2"/>
            <a:r>
              <a:rPr lang="en-GB"/>
              <a:t>OAuth 2.0</a:t>
            </a:r>
          </a:p>
          <a:p>
            <a:pPr lvl="1"/>
            <a:r>
              <a:rPr lang="en-GB"/>
              <a:t>Performance and Efficiency</a:t>
            </a:r>
          </a:p>
          <a:p>
            <a:pPr lvl="2"/>
            <a:r>
              <a:rPr lang="en-GB"/>
              <a:t>Caching recommended movies</a:t>
            </a:r>
          </a:p>
          <a:p>
            <a:pPr lvl="2"/>
            <a:r>
              <a:rPr lang="en-GB"/>
              <a:t>Reduced API fetching</a:t>
            </a:r>
          </a:p>
          <a:p>
            <a:pPr lvl="2"/>
            <a:r>
              <a:rPr lang="en-GB"/>
              <a:t>Optimizing web loading</a:t>
            </a:r>
            <a:r>
              <a:rPr lang="hr-HR"/>
              <a:t> </a:t>
            </a:r>
            <a:endParaRPr lang="en-GB"/>
          </a:p>
          <a:p>
            <a:pPr lvl="1"/>
            <a:r>
              <a:rPr lang="en-GB"/>
              <a:t>Publicly available and concurrently accessible by multiple users</a:t>
            </a:r>
          </a:p>
          <a:p>
            <a:pPr lvl="1"/>
            <a:r>
              <a:rPr lang="en-GB" err="1"/>
              <a:t>DobbySense</a:t>
            </a:r>
            <a:r>
              <a:rPr lang="en-GB"/>
              <a:t>:</a:t>
            </a:r>
          </a:p>
          <a:p>
            <a:pPr lvl="2"/>
            <a:r>
              <a:rPr lang="en-GB"/>
              <a:t>Making the recommendations as favourable as possible to the individual person.</a:t>
            </a:r>
          </a:p>
          <a:p>
            <a:pPr lvl="2"/>
            <a:r>
              <a:rPr lang="en-GB"/>
              <a:t>Making it fast and reliable.</a:t>
            </a:r>
          </a:p>
          <a:p>
            <a:pPr lvl="1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47F7D-8C1C-560C-06FB-7F678765E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757323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>
            <a:extLst>
              <a:ext uri="{FF2B5EF4-FFF2-40B4-BE49-F238E27FC236}">
                <a16:creationId xmlns:a16="http://schemas.microsoft.com/office/drawing/2014/main" id="{910015B9-6046-41B8-83BD-71778D2F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R"/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53908232-52E2-4794-A6C1-54300FB98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R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D2B9299F-BED7-44C5-9CC5-E542F9193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R"/>
          </a:p>
        </p:txBody>
      </p:sp>
      <p:sp>
        <p:nvSpPr>
          <p:cNvPr id="1038" name="Rectangle 1037">
            <a:extLst>
              <a:ext uri="{FF2B5EF4-FFF2-40B4-BE49-F238E27FC236}">
                <a16:creationId xmlns:a16="http://schemas.microsoft.com/office/drawing/2014/main" id="{E9DDF273-E040-4765-AD05-872458E13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085764"/>
            <a:ext cx="8474199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R"/>
          </a:p>
        </p:txBody>
      </p:sp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B194B-73FA-DAD6-728F-E14212BE2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3" y="1020431"/>
            <a:ext cx="8245162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457200"/>
            <a:r>
              <a:rPr lang="en-US" sz="3600"/>
              <a:t>UML use case diagrams</a:t>
            </a:r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57200"/>
            <a:ext cx="277749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R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81372" y="457200"/>
            <a:ext cx="277749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R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1610" y="453643"/>
            <a:ext cx="277749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HR"/>
          </a:p>
        </p:txBody>
      </p:sp>
      <p:pic>
        <p:nvPicPr>
          <p:cNvPr id="1026" name="Picture 2" descr="dobby-high-level-use-case">
            <a:extLst>
              <a:ext uri="{FF2B5EF4-FFF2-40B4-BE49-F238E27FC236}">
                <a16:creationId xmlns:a16="http://schemas.microsoft.com/office/drawing/2014/main" id="{60DBD7CC-DFC5-E336-B2C7-0B7B0FF75E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5808" y="2963678"/>
            <a:ext cx="4153119" cy="342865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C010203usecase">
            <a:extLst>
              <a:ext uri="{FF2B5EF4-FFF2-40B4-BE49-F238E27FC236}">
                <a16:creationId xmlns:a16="http://schemas.microsoft.com/office/drawing/2014/main" id="{9FF052B7-B981-E140-FAFA-3D2C037F7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41205" y="3429001"/>
            <a:ext cx="4531519" cy="23819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0CEC8-0F4C-E99E-FC93-F08F526E7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18725" y="6406513"/>
            <a:ext cx="76233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AA41844-C0CA-4144-9D6C-D993F0C0FAB4}" type="slidenum">
              <a:rPr lang="en-US" sz="900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9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24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DA28A3-B9E0-58D4-212C-EA7FABB4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869D2-6020-EE89-E4F9-2EFF2517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UML use case diagrams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DB575-76FF-2DDA-D4EA-3C6BD5F30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41844-C0CA-4144-9D6C-D993F0C0FAB4}" type="slidenum">
              <a:rPr lang="hr-HR" smtClean="0"/>
              <a:t>9</a:t>
            </a:fld>
            <a:endParaRPr lang="hr-HR"/>
          </a:p>
        </p:txBody>
      </p:sp>
      <p:pic>
        <p:nvPicPr>
          <p:cNvPr id="5" name="Picture 4" descr="UC09101112usecase">
            <a:extLst>
              <a:ext uri="{FF2B5EF4-FFF2-40B4-BE49-F238E27FC236}">
                <a16:creationId xmlns:a16="http://schemas.microsoft.com/office/drawing/2014/main" id="{082C2FD0-1020-BB1D-6017-C6499579B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04" y="1041400"/>
            <a:ext cx="8548695" cy="3371619"/>
          </a:xfrm>
          <a:prstGeom prst="rect">
            <a:avLst/>
          </a:prstGeom>
        </p:spPr>
      </p:pic>
      <p:pic>
        <p:nvPicPr>
          <p:cNvPr id="3" name="Picture 2" descr="UC0405usecase">
            <a:extLst>
              <a:ext uri="{FF2B5EF4-FFF2-40B4-BE49-F238E27FC236}">
                <a16:creationId xmlns:a16="http://schemas.microsoft.com/office/drawing/2014/main" id="{0F27C862-B68B-08B1-9E43-540A58F6E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533" y="3433265"/>
            <a:ext cx="3221566" cy="3067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6930214"/>
      </p:ext>
    </p:extLst>
  </p:cSld>
  <p:clrMapOvr>
    <a:masterClrMapping/>
  </p:clrMapOvr>
</p:sld>
</file>

<file path=ppt/theme/theme1.xml><?xml version="1.0" encoding="utf-8"?>
<a:theme xmlns:a="http://schemas.openxmlformats.org/drawingml/2006/main" name="PROGI-templat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Century Gothic"/>
        <a:ea typeface=""/>
        <a:cs typeface=""/>
      </a:majorFont>
      <a:minorFont>
        <a:latin typeface="Franklin Gothic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GI-template.potm" id="{58E78474-FDB4-4359-98C4-259EEF8E4D43}" vid="{A98D19B1-8675-4930-BF13-63F2BBFA5E37}"/>
    </a:ext>
  </a:extLst>
</a:theme>
</file>

<file path=ppt/theme/theme2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01_Uvod_19-1</Template>
  <TotalTime>0</TotalTime>
  <Words>778</Words>
  <Application>Microsoft Macintosh PowerPoint</Application>
  <PresentationFormat>On-screen Show (4:3)</PresentationFormat>
  <Paragraphs>151</Paragraphs>
  <Slides>19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4" baseType="lpstr">
      <vt:lpstr>ＭＳ Ｐゴシック</vt:lpstr>
      <vt:lpstr>Arial</vt:lpstr>
      <vt:lpstr>Calibri</vt:lpstr>
      <vt:lpstr>Century Gothic</vt:lpstr>
      <vt:lpstr>Courier New</vt:lpstr>
      <vt:lpstr>Franklin Gothic Book</vt:lpstr>
      <vt:lpstr>Franklin Gothic Demi</vt:lpstr>
      <vt:lpstr>Franklin Gothic Medium</vt:lpstr>
      <vt:lpstr>Gill Sans MT</vt:lpstr>
      <vt:lpstr>Tahoma</vt:lpstr>
      <vt:lpstr>Times New Roman</vt:lpstr>
      <vt:lpstr>Wingdings</vt:lpstr>
      <vt:lpstr>Wingdings 2</vt:lpstr>
      <vt:lpstr>PROGI-template</vt:lpstr>
      <vt:lpstr>DividendVTI</vt:lpstr>
      <vt:lpstr>Dobby</vt:lpstr>
      <vt:lpstr>Content</vt:lpstr>
      <vt:lpstr>Team members</vt:lpstr>
      <vt:lpstr>About the project</vt:lpstr>
      <vt:lpstr>About the project</vt:lpstr>
      <vt:lpstr>Request review</vt:lpstr>
      <vt:lpstr>Request review</vt:lpstr>
      <vt:lpstr>UML use case diagrams</vt:lpstr>
      <vt:lpstr>UML use case diagrams</vt:lpstr>
      <vt:lpstr>System architecture</vt:lpstr>
      <vt:lpstr>System architecture</vt:lpstr>
      <vt:lpstr>System architecture</vt:lpstr>
      <vt:lpstr>ER database model</vt:lpstr>
      <vt:lpstr>Dynamic behavior of dobby</vt:lpstr>
      <vt:lpstr>Testing</vt:lpstr>
      <vt:lpstr>Used tools &amp; technologies</vt:lpstr>
      <vt:lpstr>Organization of work</vt:lpstr>
      <vt:lpstr>Organization of work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&lt;Naziv projekta&gt;</dc:title>
  <dc:creator>nfrid</dc:creator>
  <cp:lastModifiedBy>Matija Akrap</cp:lastModifiedBy>
  <cp:revision>1</cp:revision>
  <dcterms:created xsi:type="dcterms:W3CDTF">2016-01-18T13:10:52Z</dcterms:created>
  <dcterms:modified xsi:type="dcterms:W3CDTF">2026-01-23T09:00:14Z</dcterms:modified>
</cp:coreProperties>
</file>